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22"/>
  </p:notesMasterIdLst>
  <p:handoutMasterIdLst>
    <p:handoutMasterId r:id="rId23"/>
  </p:handoutMasterIdLst>
  <p:sldIdLst>
    <p:sldId id="261" r:id="rId3"/>
    <p:sldId id="352" r:id="rId4"/>
    <p:sldId id="339" r:id="rId5"/>
    <p:sldId id="340" r:id="rId6"/>
    <p:sldId id="342" r:id="rId7"/>
    <p:sldId id="334" r:id="rId8"/>
    <p:sldId id="326" r:id="rId9"/>
    <p:sldId id="351" r:id="rId10"/>
    <p:sldId id="328" r:id="rId11"/>
    <p:sldId id="306" r:id="rId12"/>
    <p:sldId id="307" r:id="rId13"/>
    <p:sldId id="329" r:id="rId14"/>
    <p:sldId id="315" r:id="rId15"/>
    <p:sldId id="335" r:id="rId16"/>
    <p:sldId id="343" r:id="rId17"/>
    <p:sldId id="336" r:id="rId18"/>
    <p:sldId id="338" r:id="rId19"/>
    <p:sldId id="350" r:id="rId20"/>
    <p:sldId id="322" r:id="rId21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EDA"/>
    <a:srgbClr val="F8F2E4"/>
    <a:srgbClr val="006086"/>
    <a:srgbClr val="BDEBFF"/>
    <a:srgbClr val="2FBFFF"/>
    <a:srgbClr val="57CBFF"/>
    <a:srgbClr val="F4EBD4"/>
    <a:srgbClr val="F6EDD6"/>
    <a:srgbClr val="F5ECD7"/>
    <a:srgbClr val="D8E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4" autoAdjust="0"/>
    <p:restoredTop sz="79675" autoAdjust="0"/>
  </p:normalViewPr>
  <p:slideViewPr>
    <p:cSldViewPr showGuides="1">
      <p:cViewPr>
        <p:scale>
          <a:sx n="73" d="100"/>
          <a:sy n="73" d="100"/>
        </p:scale>
        <p:origin x="-341" y="-58"/>
      </p:cViewPr>
      <p:guideLst>
        <p:guide orient="horz" pos="834"/>
        <p:guide orient="horz" pos="691"/>
        <p:guide orient="horz" pos="979"/>
        <p:guide orient="horz" pos="1124"/>
        <p:guide orient="horz" pos="4032"/>
        <p:guide orient="horz" pos="487"/>
        <p:guide orient="horz" pos="1411"/>
        <p:guide orient="horz" pos="1265"/>
        <p:guide orient="horz" pos="1557"/>
        <p:guide pos="288"/>
        <p:guide pos="5472"/>
        <p:guide pos="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notesViewPr>
    <p:cSldViewPr showGuides="1">
      <p:cViewPr varScale="1">
        <p:scale>
          <a:sx n="80" d="100"/>
          <a:sy n="80" d="100"/>
        </p:scale>
        <p:origin x="-2004" y="-90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8257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 smtClean="0">
                <a:latin typeface="Arial" pitchFamily="34" charset="0"/>
                <a:cs typeface="Arial" pitchFamily="34" charset="0"/>
              </a:rPr>
              <a:pPr/>
              <a:t>11/1/2017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8892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8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8257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536575"/>
            <a:ext cx="5572125" cy="4179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926075"/>
            <a:ext cx="5547360" cy="3587476"/>
          </a:xfrm>
          <a:prstGeom prst="rect">
            <a:avLst/>
          </a:prstGeom>
          <a:ln>
            <a:noFill/>
          </a:ln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5"/>
            <a:r>
              <a:rPr lang="en-US" dirty="0" smtClean="0"/>
              <a:t>Second level</a:t>
            </a:r>
          </a:p>
          <a:p>
            <a:pPr lvl="6"/>
            <a:r>
              <a:rPr lang="en-US" dirty="0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1124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8257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165218"/>
            <a:ext cx="5547360" cy="437553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92150"/>
            <a:ext cx="4616450" cy="3462338"/>
          </a:xfrm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/>
          <a:lstStyle/>
          <a:p>
            <a:pPr eaLnBrk="1" hangingPunct="1">
              <a:buNone/>
            </a:pPr>
            <a:endParaRPr lang="en-US" sz="1000" strike="noStrik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indent="0">
              <a:spcBef>
                <a:spcPct val="85000"/>
              </a:spcBef>
              <a:buNone/>
            </a:pPr>
            <a:endParaRPr lang="en-US" sz="1000" strike="noStrik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i="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08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i="1" u="none" dirty="0" smtClean="0"/>
          </a:p>
          <a:p>
            <a:pPr marL="228763" indent="-228763">
              <a:spcBef>
                <a:spcPct val="0"/>
              </a:spcBef>
            </a:pPr>
            <a:endParaRPr lang="en-US" sz="1000" i="1" dirty="0" smtClean="0"/>
          </a:p>
          <a:p>
            <a:pPr marL="0" indent="0">
              <a:spcBef>
                <a:spcPct val="85000"/>
              </a:spcBef>
              <a:buNone/>
            </a:pPr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u="none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9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174625" marR="0" lvl="4" indent="-17462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28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endParaRPr lang="en-US" sz="1000" dirty="0" smtClean="0"/>
          </a:p>
          <a:p>
            <a:pPr marL="0" indent="0">
              <a:spcBef>
                <a:spcPct val="85000"/>
              </a:spcBef>
              <a:buNone/>
            </a:pPr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5D763E-5A5D-44C4-86A7-8BAFC8978A53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92150"/>
            <a:ext cx="4614862" cy="3462338"/>
          </a:xfrm>
          <a:ln/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61"/>
            <a:ext cx="5547360" cy="415449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477" tIns="45238" rIns="90477" bIns="45238"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i="0" u="none" strike="noStrike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1038"/>
            <a:ext cx="4641850" cy="3481387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6937" y="4389412"/>
            <a:ext cx="4576251" cy="416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92" tIns="45746" rIns="91492" bIns="45746"/>
          <a:lstStyle/>
          <a:p>
            <a:pPr marL="0" indent="0" eaLnBrk="1" hangingPunct="1">
              <a:buNone/>
            </a:pPr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D9B80-3D9B-4FA4-91DE-8BD6CE5F8482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1000" strike="noStrik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6167" y="4356303"/>
            <a:ext cx="5081869" cy="421124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638" tIns="45318" rIns="90638" bIns="45318"/>
          <a:lstStyle/>
          <a:p>
            <a:pPr marL="0" indent="0" eaLnBrk="1" hangingPunct="1">
              <a:buNone/>
            </a:pPr>
            <a:endParaRPr lang="en-US" sz="1000" strike="noStrik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75A459-A91F-4B7D-935B-668C6654166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79450"/>
            <a:ext cx="4640262" cy="3481388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454" y="4388988"/>
            <a:ext cx="5089293" cy="4164575"/>
          </a:xfrm>
          <a:noFill/>
          <a:ln/>
        </p:spPr>
        <p:txBody>
          <a:bodyPr/>
          <a:lstStyle/>
          <a:p>
            <a:pPr>
              <a:lnSpc>
                <a:spcPct val="85000"/>
              </a:lnSpc>
              <a:spcBef>
                <a:spcPct val="0"/>
              </a:spcBef>
              <a:buNone/>
            </a:pPr>
            <a:endParaRPr lang="en-US" u="none" strike="noStrik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indent="0">
              <a:spcBef>
                <a:spcPct val="85000"/>
              </a:spcBef>
              <a:buNone/>
            </a:pPr>
            <a:endParaRPr lang="en-US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endParaRPr lang="en-US" sz="1000" i="0" u="none" strike="noStrik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46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701675"/>
            <a:ext cx="4616450" cy="3462338"/>
          </a:xfrm>
          <a:ln/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60" tIns="46180" rIns="92360" bIns="46180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endParaRPr lang="en-US" sz="1000" u="none" strike="noStrik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42672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4343400"/>
            <a:ext cx="9144000" cy="251460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457450" y="6400800"/>
            <a:ext cx="4970913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210" y="769072"/>
            <a:ext cx="6233590" cy="147089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6974" y="2468547"/>
            <a:ext cx="6219826" cy="505766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600" b="1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66975" y="2983842"/>
            <a:ext cx="6219825" cy="372312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57450" y="3447355"/>
            <a:ext cx="6229350" cy="50165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Speaker Name/Title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0" y="5061001"/>
            <a:ext cx="2654489" cy="8755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7"/>
            <a:ext cx="7454900" cy="915986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16363"/>
          </a:xfrm>
          <a:prstGeom prst="rect">
            <a:avLst/>
          </a:prstGeom>
        </p:spPr>
        <p:txBody>
          <a:bodyPr lIns="0" tIns="0" b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8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95400"/>
            <a:ext cx="8229600" cy="6858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1628"/>
            <a:ext cx="4572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28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D8E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4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37156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  <a:endParaRPr lang="en-US" cap="all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2014539"/>
            <a:ext cx="8229600" cy="4375150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784351"/>
            <a:ext cx="8229600" cy="4605338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231900" y="3366767"/>
            <a:ext cx="24257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2037574"/>
            <a:ext cx="637344" cy="2984598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/>
          </p:nvPr>
        </p:nvSpPr>
        <p:spPr>
          <a:xfrm>
            <a:off x="4121834" y="2037574"/>
            <a:ext cx="4564965" cy="2984598"/>
          </a:xfrm>
          <a:prstGeom prst="rect">
            <a:avLst/>
          </a:prstGeom>
        </p:spPr>
        <p:txBody>
          <a:bodyPr lIns="0" tIns="0" anchor="ctr" anchorCtr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220663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1231900" y="2465387"/>
            <a:ext cx="7454900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2388"/>
            <a:ext cx="7454900" cy="917575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5"/>
            <a:ext cx="7454900" cy="901603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/>
          </p:nvPr>
        </p:nvSpPr>
        <p:spPr>
          <a:xfrm>
            <a:off x="5022167" y="2465387"/>
            <a:ext cx="3411415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/>
          </p:nvPr>
        </p:nvSpPr>
        <p:spPr>
          <a:xfrm>
            <a:off x="1231900" y="2465387"/>
            <a:ext cx="3466709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338"/>
            <a:ext cx="9144000" cy="774451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2" r:id="rId2"/>
    <p:sldLayoutId id="2147483693" r:id="rId3"/>
    <p:sldLayoutId id="2147483694" r:id="rId4"/>
    <p:sldLayoutId id="2147483691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article?id=328123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article?id=328123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article?id=3281233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hom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article?id=328123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luewebportal.bcbs.com/article?id=328123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BlueCard Program Non-Standard Contracting and Claims Filing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5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Inter-Plan Programs Training Modules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Confidential-For Plan Use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33525"/>
            <a:ext cx="8312150" cy="5102406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1800" dirty="0" smtClean="0"/>
              <a:t>The ancillary claims filing rules apply to the following ancillary providers:  </a:t>
            </a:r>
          </a:p>
          <a:p>
            <a:pPr lvl="1" indent="-233363" eaLnBrk="1" hangingPunct="1">
              <a:spcAft>
                <a:spcPts val="600"/>
              </a:spcAft>
            </a:pPr>
            <a:r>
              <a:rPr lang="en-US" sz="1600" dirty="0" smtClean="0"/>
              <a:t>Independent clinical laboratories.</a:t>
            </a:r>
          </a:p>
          <a:p>
            <a:pPr lvl="1" indent="-233363" eaLnBrk="1" hangingPunct="1">
              <a:spcAft>
                <a:spcPts val="600"/>
              </a:spcAft>
            </a:pPr>
            <a:r>
              <a:rPr lang="en-US" sz="1600" dirty="0" smtClean="0"/>
              <a:t>Durable and Home Medical Equipment and Supply (DME or HME) providers.  </a:t>
            </a:r>
          </a:p>
          <a:p>
            <a:pPr lvl="1" indent="-233363" eaLnBrk="1" hangingPunct="1">
              <a:spcAft>
                <a:spcPts val="600"/>
              </a:spcAft>
            </a:pPr>
            <a:r>
              <a:rPr lang="en-US" sz="1600" dirty="0" smtClean="0"/>
              <a:t>Specialty pharmacies. </a:t>
            </a:r>
          </a:p>
          <a:p>
            <a:pPr eaLnBrk="1" hangingPunct="1">
              <a:spcBef>
                <a:spcPct val="90000"/>
              </a:spcBef>
              <a:spcAft>
                <a:spcPts val="1200"/>
              </a:spcAft>
            </a:pPr>
            <a:r>
              <a:rPr lang="en-US" sz="1800" dirty="0" smtClean="0"/>
              <a:t>Plans may voluntarily enter into contracts with ancillary providers who are located outside of their service area, but solely for services rendered within the Plan’s exclusive service area.  </a:t>
            </a:r>
          </a:p>
          <a:p>
            <a:pPr eaLnBrk="1" hangingPunct="1">
              <a:spcBef>
                <a:spcPct val="90000"/>
              </a:spcBef>
              <a:spcAft>
                <a:spcPts val="1200"/>
              </a:spcAft>
            </a:pPr>
            <a:r>
              <a:rPr lang="en-US" sz="1800" dirty="0" smtClean="0"/>
              <a:t>Plans may not contract with ancillary providers for services their members receive outside of the Plan’s exclusive service area.  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600" dirty="0" smtClean="0"/>
              <a:t>Example: Blue Cross and Blue Shield of Illinois (BCBSIL) may contract with a lab located in Florida </a:t>
            </a:r>
            <a:r>
              <a:rPr lang="en-US" sz="1600" b="1" dirty="0" smtClean="0"/>
              <a:t>only</a:t>
            </a:r>
            <a:r>
              <a:rPr lang="en-US" sz="1600" dirty="0" smtClean="0"/>
              <a:t> for specimens drawn within BCBSIL’s  exclusive service area. </a:t>
            </a:r>
          </a:p>
        </p:txBody>
      </p:sp>
      <p:sp>
        <p:nvSpPr>
          <p:cNvPr id="44036" name="Rectangle 5"/>
          <p:cNvSpPr>
            <a:spLocks noGrp="1" noChangeArrowheads="1"/>
          </p:cNvSpPr>
          <p:nvPr>
            <p:ph type="title"/>
          </p:nvPr>
        </p:nvSpPr>
        <p:spPr>
          <a:xfrm>
            <a:off x="468217" y="779046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Ancillary</a:t>
            </a:r>
            <a:endParaRPr lang="en-US" sz="2400" strike="sngStrike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23"/>
          <p:cNvSpPr>
            <a:spLocks noChangeArrowheads="1"/>
          </p:cNvSpPr>
          <p:nvPr/>
        </p:nvSpPr>
        <p:spPr bwMode="auto">
          <a:xfrm>
            <a:off x="3276600" y="5111751"/>
            <a:ext cx="1739900" cy="288924"/>
          </a:xfrm>
          <a:prstGeom prst="rightArrow">
            <a:avLst>
              <a:gd name="adj1" fmla="val 50000"/>
              <a:gd name="adj2" fmla="val 131421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4">
                <a:lumMod val="9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b="0" u="none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3276600" y="3930651"/>
            <a:ext cx="1739900" cy="288924"/>
          </a:xfrm>
          <a:prstGeom prst="rightArrow">
            <a:avLst>
              <a:gd name="adj1" fmla="val 50000"/>
              <a:gd name="adj2" fmla="val 131421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4">
                <a:lumMod val="9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b="0" u="none"/>
          </a:p>
        </p:txBody>
      </p:sp>
      <p:sp>
        <p:nvSpPr>
          <p:cNvPr id="23" name="Content Placeholder 22"/>
          <p:cNvSpPr>
            <a:spLocks noGrp="1"/>
          </p:cNvSpPr>
          <p:nvPr>
            <p:ph idx="13"/>
          </p:nvPr>
        </p:nvSpPr>
        <p:spPr>
          <a:xfrm>
            <a:off x="457200" y="1530534"/>
            <a:ext cx="8686800" cy="685800"/>
          </a:xfrm>
        </p:spPr>
        <p:txBody>
          <a:bodyPr/>
          <a:lstStyle/>
          <a:p>
            <a:r>
              <a:rPr lang="en-US" sz="1800" dirty="0" smtClean="0"/>
              <a:t>Ancillary claims are filed with the local Plan as follows:</a:t>
            </a:r>
          </a:p>
          <a:p>
            <a:endParaRPr lang="en-US" sz="1800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444500" y="820280"/>
            <a:ext cx="8229600" cy="68118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/>
              <a:t>Ancillary </a:t>
            </a:r>
            <a:r>
              <a:rPr lang="en-US" sz="2400" b="0" dirty="0" smtClean="0"/>
              <a:t>Claims Filing </a:t>
            </a:r>
          </a:p>
        </p:txBody>
      </p:sp>
      <p:sp>
        <p:nvSpPr>
          <p:cNvPr id="121864" name="Rectangle 10"/>
          <p:cNvSpPr>
            <a:spLocks noChangeArrowheads="1"/>
          </p:cNvSpPr>
          <p:nvPr/>
        </p:nvSpPr>
        <p:spPr bwMode="gray">
          <a:xfrm>
            <a:off x="457200" y="2459038"/>
            <a:ext cx="2743200" cy="871538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1800" b="1" u="none" dirty="0">
                <a:solidFill>
                  <a:srgbClr val="F7FCFF"/>
                </a:solidFill>
                <a:latin typeface="Arial" charset="0"/>
                <a:cs typeface="Arial" charset="0"/>
              </a:rPr>
              <a:t>For Lab </a:t>
            </a:r>
            <a:r>
              <a:rPr lang="en-US" sz="1800" b="1" u="none" dirty="0" smtClean="0">
                <a:solidFill>
                  <a:srgbClr val="F7FCFF"/>
                </a:solidFill>
                <a:latin typeface="Arial" charset="0"/>
                <a:cs typeface="Arial" charset="0"/>
              </a:rPr>
              <a:t>Providers </a:t>
            </a:r>
            <a:endParaRPr lang="en-US" sz="1800" b="1" u="none" dirty="0">
              <a:solidFill>
                <a:srgbClr val="F7FCFF"/>
              </a:solidFill>
              <a:latin typeface="Arial" charset="0"/>
              <a:cs typeface="Arial" charset="0"/>
            </a:endParaRP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gray">
          <a:xfrm>
            <a:off x="457200" y="3640138"/>
            <a:ext cx="2743200" cy="8636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1800" b="1" u="none" dirty="0">
                <a:solidFill>
                  <a:srgbClr val="F7FCFF"/>
                </a:solidFill>
                <a:latin typeface="Arial" charset="0"/>
                <a:cs typeface="Arial" charset="0"/>
              </a:rPr>
              <a:t>For Durable/Home Medical Equipment </a:t>
            </a:r>
            <a:r>
              <a:rPr lang="en-US" sz="1800" b="1" u="none" dirty="0" smtClean="0">
                <a:solidFill>
                  <a:srgbClr val="F7FCFF"/>
                </a:solidFill>
                <a:latin typeface="Arial" charset="0"/>
                <a:cs typeface="Arial" charset="0"/>
              </a:rPr>
              <a:t>Providers</a:t>
            </a:r>
            <a:endParaRPr lang="en-US" sz="1800" b="1" u="none" dirty="0">
              <a:solidFill>
                <a:srgbClr val="F7FCFF"/>
              </a:solidFill>
              <a:latin typeface="Arial" charset="0"/>
              <a:cs typeface="Arial" charset="0"/>
            </a:endParaRPr>
          </a:p>
        </p:txBody>
      </p:sp>
      <p:sp>
        <p:nvSpPr>
          <p:cNvPr id="121866" name="Rectangle 12"/>
          <p:cNvSpPr>
            <a:spLocks noChangeArrowheads="1"/>
          </p:cNvSpPr>
          <p:nvPr/>
        </p:nvSpPr>
        <p:spPr bwMode="gray">
          <a:xfrm>
            <a:off x="457200" y="4813301"/>
            <a:ext cx="2743200" cy="871538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1800" b="1" u="none" dirty="0">
                <a:solidFill>
                  <a:srgbClr val="F7FCFF"/>
                </a:solidFill>
                <a:latin typeface="Arial" charset="0"/>
                <a:cs typeface="Arial" charset="0"/>
              </a:rPr>
              <a:t>For Specialty Pharmacy </a:t>
            </a:r>
            <a:r>
              <a:rPr lang="en-US" sz="1800" b="1" u="none" dirty="0" smtClean="0">
                <a:solidFill>
                  <a:srgbClr val="F7FCFF"/>
                </a:solidFill>
                <a:latin typeface="Arial" charset="0"/>
                <a:cs typeface="Arial" charset="0"/>
              </a:rPr>
              <a:t>Providers</a:t>
            </a:r>
            <a:endParaRPr lang="en-US" sz="1800" b="1" u="none" dirty="0">
              <a:solidFill>
                <a:srgbClr val="F7FCFF"/>
              </a:solidFill>
              <a:latin typeface="Arial" charset="0"/>
              <a:cs typeface="Arial" charset="0"/>
            </a:endParaRPr>
          </a:p>
        </p:txBody>
      </p:sp>
      <p:sp>
        <p:nvSpPr>
          <p:cNvPr id="45073" name="Rectangle 10"/>
          <p:cNvSpPr>
            <a:spLocks noChangeArrowheads="1"/>
          </p:cNvSpPr>
          <p:nvPr/>
        </p:nvSpPr>
        <p:spPr bwMode="auto">
          <a:xfrm>
            <a:off x="5099050" y="2525712"/>
            <a:ext cx="3559175" cy="869337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5000"/>
              </a:lnSpc>
              <a:buClrTx/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Where the specimen is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600" b="1" dirty="0">
                <a:latin typeface="Arial" pitchFamily="34" charset="0"/>
                <a:cs typeface="Arial" pitchFamily="34" charset="0"/>
              </a:rPr>
            </a:b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collected, based on the </a:t>
            </a:r>
          </a:p>
          <a:p>
            <a:pPr algn="l">
              <a:lnSpc>
                <a:spcPct val="85000"/>
              </a:lnSpc>
              <a:buClrTx/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location of the referring </a:t>
            </a:r>
          </a:p>
          <a:p>
            <a:pPr algn="l">
              <a:lnSpc>
                <a:spcPct val="85000"/>
              </a:lnSpc>
              <a:buClrTx/>
              <a:buFontTx/>
              <a:buNone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rovider.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74" name="Picture 32" descr="MPj040939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2100" y="2590800"/>
            <a:ext cx="67786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0" name="Rectangle 11"/>
          <p:cNvSpPr>
            <a:spLocks noChangeArrowheads="1"/>
          </p:cNvSpPr>
          <p:nvPr/>
        </p:nvSpPr>
        <p:spPr bwMode="auto">
          <a:xfrm>
            <a:off x="5099050" y="3725863"/>
            <a:ext cx="3559175" cy="73660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5000"/>
              </a:lnSpc>
              <a:buClrTx/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Where the equipment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600" b="1" dirty="0">
                <a:latin typeface="Arial" pitchFamily="34" charset="0"/>
                <a:cs typeface="Arial" pitchFamily="34" charset="0"/>
              </a:rPr>
            </a:br>
            <a:r>
              <a:rPr lang="en-US" sz="1600" b="1" dirty="0">
                <a:latin typeface="Arial" pitchFamily="34" charset="0"/>
                <a:cs typeface="Arial" pitchFamily="34" charset="0"/>
              </a:rPr>
              <a:t>or supply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is delivered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or</a:t>
            </a:r>
            <a:br>
              <a:rPr lang="en-US" sz="1600" b="1" dirty="0">
                <a:latin typeface="Arial" pitchFamily="34" charset="0"/>
                <a:cs typeface="Arial" pitchFamily="34" charset="0"/>
              </a:rPr>
            </a:br>
            <a:r>
              <a:rPr lang="en-US" sz="1600" b="1" dirty="0">
                <a:latin typeface="Arial" pitchFamily="34" charset="0"/>
                <a:cs typeface="Arial" pitchFamily="34" charset="0"/>
              </a:rPr>
              <a:t>purchased at a retail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store.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71" name="Picture 33" descr="MPj031436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2250" y="3757613"/>
            <a:ext cx="763588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Rectangle 12"/>
          <p:cNvSpPr>
            <a:spLocks noChangeArrowheads="1"/>
          </p:cNvSpPr>
          <p:nvPr/>
        </p:nvSpPr>
        <p:spPr bwMode="auto">
          <a:xfrm>
            <a:off x="5114925" y="4887913"/>
            <a:ext cx="3559175" cy="796926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5000"/>
              </a:lnSpc>
              <a:buClrTx/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Where the ordering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600" b="1" dirty="0">
                <a:latin typeface="Arial" pitchFamily="34" charset="0"/>
                <a:cs typeface="Arial" pitchFamily="34" charset="0"/>
              </a:rPr>
            </a:b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physician is located.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7" name="Picture 35" descr="MPj03372560000[1]"/>
          <p:cNvPicPr>
            <a:picLocks noChangeAspect="1" noChangeArrowheads="1"/>
          </p:cNvPicPr>
          <p:nvPr/>
        </p:nvPicPr>
        <p:blipFill>
          <a:blip r:embed="rId5" cstate="print"/>
          <a:srcRect l="10938" t="11496" r="17969" b="15875"/>
          <a:stretch>
            <a:fillRect/>
          </a:stretch>
        </p:blipFill>
        <p:spPr bwMode="auto">
          <a:xfrm>
            <a:off x="7747000" y="4910138"/>
            <a:ext cx="92551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23"/>
          <p:cNvSpPr>
            <a:spLocks noChangeArrowheads="1"/>
          </p:cNvSpPr>
          <p:nvPr/>
        </p:nvSpPr>
        <p:spPr bwMode="auto">
          <a:xfrm>
            <a:off x="3276600" y="2751932"/>
            <a:ext cx="1739900" cy="288924"/>
          </a:xfrm>
          <a:prstGeom prst="rightArrow">
            <a:avLst>
              <a:gd name="adj1" fmla="val 50000"/>
              <a:gd name="adj2" fmla="val 131421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4">
                <a:lumMod val="9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b="0" u="none"/>
          </a:p>
        </p:txBody>
      </p:sp>
    </p:spTree>
    <p:extLst>
      <p:ext uri="{BB962C8B-B14F-4D97-AF65-F5344CB8AC3E}">
        <p14:creationId xmlns:p14="http://schemas.microsoft.com/office/powerpoint/2010/main" val="161488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Detailed claims filing scenarios addressing ancillary claims filing are available in the </a:t>
            </a:r>
            <a:r>
              <a:rPr lang="en-US" sz="1800" dirty="0" smtClean="0">
                <a:hlinkClick r:id="rId3"/>
              </a:rPr>
              <a:t>Inter-Plan Programs Manual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spcBef>
                <a:spcPct val="85000"/>
              </a:spcBef>
            </a:pPr>
            <a:r>
              <a:rPr lang="en-US" dirty="0" smtClean="0"/>
              <a:t>Chapter 5 – Claims Filing Instructions and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Appendix C – Ancillary Claims Filing Scenarios</a:t>
            </a:r>
          </a:p>
          <a:p>
            <a:pPr marL="227013" lvl="1" indent="0">
              <a:spcBef>
                <a:spcPct val="85000"/>
              </a:spcBef>
              <a:buNone/>
            </a:pPr>
            <a:endParaRPr lang="en-US" dirty="0" smtClean="0"/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827206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Ancillary Claims Filing</a:t>
            </a:r>
          </a:p>
        </p:txBody>
      </p:sp>
    </p:spTree>
    <p:extLst>
      <p:ext uri="{BB962C8B-B14F-4D97-AF65-F5344CB8AC3E}">
        <p14:creationId xmlns:p14="http://schemas.microsoft.com/office/powerpoint/2010/main" val="74099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5056" y="822127"/>
            <a:ext cx="8229600" cy="459661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Air Ambulance Claims Filing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38403" y="1587527"/>
            <a:ext cx="8229600" cy="1594783"/>
          </a:xfrm>
          <a:prstGeom prst="rect">
            <a:avLst/>
          </a:prstGeom>
        </p:spPr>
        <p:txBody>
          <a:bodyPr lIns="0" tIns="0"/>
          <a:lstStyle>
            <a:lvl1pPr marL="228600" indent="-22860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2625" indent="-168275" algn="l" defTabSz="914400" rtl="0" eaLnBrk="1" latinLnBrk="0" hangingPunct="1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31775" algn="l" defTabSz="9144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6175" indent="-231775" algn="l" defTabSz="9144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CE1EC">
                  <a:lumMod val="50000"/>
                </a:srgbClr>
              </a:buClr>
              <a:buNone/>
            </a:pPr>
            <a:r>
              <a:rPr lang="en-US" dirty="0" smtClean="0"/>
              <a:t>Air ambulance claims filing rules align with the Centers </a:t>
            </a:r>
            <a:r>
              <a:rPr lang="en-US" dirty="0"/>
              <a:t>for Medicare &amp; Medicaid </a:t>
            </a:r>
            <a:r>
              <a:rPr lang="en-US" dirty="0" smtClean="0"/>
              <a:t>Services (CMS) guidelines.  </a:t>
            </a:r>
          </a:p>
          <a:p>
            <a:pPr marL="0" indent="0">
              <a:buClr>
                <a:srgbClr val="CCE1EC">
                  <a:lumMod val="50000"/>
                </a:srgbClr>
              </a:buClr>
              <a:buFont typeface="Arial" pitchFamily="34" charset="0"/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marL="0" indent="0">
              <a:buClr>
                <a:srgbClr val="CCE1EC">
                  <a:lumMod val="50000"/>
                </a:srgbClr>
              </a:buClr>
              <a:buFont typeface="Arial" pitchFamily="34" charset="0"/>
              <a:buNone/>
            </a:pPr>
            <a:r>
              <a:rPr lang="en-US" b="1" dirty="0" smtClean="0">
                <a:solidFill>
                  <a:srgbClr val="006086"/>
                </a:solidFill>
              </a:rPr>
              <a:t>Air ambulance claims must be filed to the local Plan based on the member’s point of pickup ZIP code. </a:t>
            </a:r>
            <a:endParaRPr lang="en-US" b="1" dirty="0">
              <a:solidFill>
                <a:srgbClr val="006086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8403" y="3530988"/>
            <a:ext cx="8368335" cy="1423358"/>
            <a:chOff x="457200" y="4597880"/>
            <a:chExt cx="8368335" cy="121632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7" name="Pentagon 6"/>
            <p:cNvSpPr/>
            <p:nvPr/>
          </p:nvSpPr>
          <p:spPr>
            <a:xfrm>
              <a:off x="6436018" y="4597881"/>
              <a:ext cx="2389517" cy="1216323"/>
            </a:xfrm>
            <a:prstGeom prst="homePlate">
              <a:avLst>
                <a:gd name="adj" fmla="val 27551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0" rtlCol="0" anchor="ctr"/>
            <a:lstStyle/>
            <a:p>
              <a:r>
                <a:rPr lang="en-US" sz="120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If the member’s Control/Home Plan is not Plan A, the claim </a:t>
              </a:r>
              <a:r>
                <a:rPr lang="en-US" sz="1200" dirty="0">
                  <a:solidFill>
                    <a:schemeClr val="tx1"/>
                  </a:solidFill>
                  <a:cs typeface="Arial" panose="020B0604020202020204" pitchFamily="34" charset="0"/>
                </a:rPr>
                <a:t>will process as a BlueCard claim</a:t>
              </a:r>
              <a:r>
                <a:rPr lang="en-US" sz="120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.</a:t>
              </a:r>
              <a:endParaRPr lang="en-US" sz="120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Pentagon 7"/>
            <p:cNvSpPr/>
            <p:nvPr/>
          </p:nvSpPr>
          <p:spPr>
            <a:xfrm>
              <a:off x="4509464" y="4597881"/>
              <a:ext cx="2389517" cy="1216323"/>
            </a:xfrm>
            <a:prstGeom prst="homePlate">
              <a:avLst>
                <a:gd name="adj" fmla="val 27551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r>
                <a:rPr lang="en-US" sz="1200" dirty="0">
                  <a:solidFill>
                    <a:prstClr val="black"/>
                  </a:solidFill>
                </a:rPr>
                <a:t>Plan A processes claim accordingly, based on provider </a:t>
              </a:r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contracting status (participating provider or </a:t>
              </a:r>
              <a:r>
                <a:rPr lang="en-US" sz="12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nonparticipating </a:t>
              </a:r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provider). </a:t>
              </a:r>
            </a:p>
          </p:txBody>
        </p:sp>
        <p:sp>
          <p:nvSpPr>
            <p:cNvPr id="9" name="Pentagon 8"/>
            <p:cNvSpPr/>
            <p:nvPr/>
          </p:nvSpPr>
          <p:spPr>
            <a:xfrm>
              <a:off x="2380892" y="4597881"/>
              <a:ext cx="2502386" cy="1216323"/>
            </a:xfrm>
            <a:prstGeom prst="homePlate">
              <a:avLst>
                <a:gd name="adj" fmla="val 27551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0" rtlCol="0" anchor="ctr"/>
            <a:lstStyle/>
            <a:p>
              <a:r>
                <a:rPr lang="en-US" sz="1400" b="1" dirty="0">
                  <a:solidFill>
                    <a:prstClr val="black"/>
                  </a:solidFill>
                  <a:cs typeface="Arial" panose="020B0604020202020204" pitchFamily="34" charset="0"/>
                </a:rPr>
                <a:t>Provider submits claim to Plan A based on the point of </a:t>
              </a:r>
              <a:r>
                <a:rPr lang="en-US" sz="1400" b="1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pick up </a:t>
              </a:r>
              <a:r>
                <a:rPr lang="en-US" sz="1400" b="1" dirty="0">
                  <a:solidFill>
                    <a:prstClr val="black"/>
                  </a:solidFill>
                  <a:cs typeface="Arial" panose="020B0604020202020204" pitchFamily="34" charset="0"/>
                </a:rPr>
                <a:t>ZIP code.</a:t>
              </a:r>
            </a:p>
          </p:txBody>
        </p:sp>
        <p:sp>
          <p:nvSpPr>
            <p:cNvPr id="10" name="Pentagon 9"/>
            <p:cNvSpPr/>
            <p:nvPr/>
          </p:nvSpPr>
          <p:spPr>
            <a:xfrm>
              <a:off x="457200" y="4597880"/>
              <a:ext cx="2293911" cy="1216323"/>
            </a:xfrm>
            <a:prstGeom prst="homePlate">
              <a:avLst>
                <a:gd name="adj" fmla="val 27551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Air ambulance picks up member in Plan A s</a:t>
              </a:r>
              <a:r>
                <a:rPr lang="en-US" sz="12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ervice </a:t>
              </a:r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a</a:t>
              </a:r>
              <a:r>
                <a:rPr lang="en-US" sz="12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rea </a:t>
              </a:r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and transports to destination</a:t>
              </a:r>
              <a:r>
                <a:rPr lang="en-US" sz="12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.</a:t>
              </a:r>
              <a:endParaRPr lang="en-US" sz="12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1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Detailed claims filing scenarios addressing air ambulance claims filing are available in the </a:t>
            </a:r>
            <a:r>
              <a:rPr lang="en-US" sz="1800" dirty="0" smtClean="0">
                <a:hlinkClick r:id="rId3"/>
              </a:rPr>
              <a:t>Inter-Plan Programs Manual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spcBef>
                <a:spcPct val="85000"/>
              </a:spcBef>
            </a:pPr>
            <a:r>
              <a:rPr lang="en-US" dirty="0" smtClean="0"/>
              <a:t>Chapter 5 – Claims Filing Instructions and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Appendix E – Air Ambulance Claims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Scenarios 1-4</a:t>
            </a:r>
          </a:p>
          <a:p>
            <a:pPr marL="227013" lvl="1" indent="0">
              <a:spcBef>
                <a:spcPct val="85000"/>
              </a:spcBef>
              <a:buNone/>
            </a:pPr>
            <a:endParaRPr lang="en-US" dirty="0" smtClean="0"/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827206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Air Ambulance Claims Filing</a:t>
            </a:r>
          </a:p>
        </p:txBody>
      </p:sp>
    </p:spTree>
    <p:extLst>
      <p:ext uri="{BB962C8B-B14F-4D97-AF65-F5344CB8AC3E}">
        <p14:creationId xmlns:p14="http://schemas.microsoft.com/office/powerpoint/2010/main" val="240695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nwilliam\AppData\Local\Microsoft\Windows\Temporary Internet Files\Content.IE5\N5IXNT3B\stethoscope-and-computer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78" y="3854403"/>
            <a:ext cx="1524286" cy="145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16257" y="1503524"/>
            <a:ext cx="8229600" cy="4979705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is telehealth for national accounts?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Telehealth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The delivery of medical care from a provider to a consumer via modalities such as video, phone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chat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acute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conditions, behavioral health and dermatology.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0745" y="815178"/>
            <a:ext cx="8229600" cy="459661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Telehealth for National Accounts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35" name="Picture 11" descr="C:\Users\PJ07910\AppData\Local\Microsoft\Windows\Temporary Internet Files\Content.IE5\J98VE7DD\iPhone-5S-Gold-bw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714" y="4081369"/>
            <a:ext cx="887050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J07910\AppData\Local\Microsoft\Windows\Temporary Internet Files\Content.IE5\L7H7KUT7\black_doctor2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107" y="3432780"/>
            <a:ext cx="1720516" cy="172051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J07910\AppData\Local\Microsoft\Windows\Temporary Internet Files\Content.IE5\70HQQBOP\Sick-woman-with-thermometer-via-Shutterstock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76" y="3857896"/>
            <a:ext cx="2262424" cy="126916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>
            <a:off x="5662748" y="4593770"/>
            <a:ext cx="901340" cy="0"/>
          </a:xfrm>
          <a:prstGeom prst="straightConnector1">
            <a:avLst/>
          </a:prstGeom>
          <a:ln w="762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819400" y="4568787"/>
            <a:ext cx="914400" cy="0"/>
          </a:xfrm>
          <a:prstGeom prst="straightConnector1">
            <a:avLst/>
          </a:prstGeom>
          <a:ln w="762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1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57200" y="2482850"/>
            <a:ext cx="8229600" cy="4375150"/>
          </a:xfrm>
        </p:spPr>
        <p:txBody>
          <a:bodyPr/>
          <a:lstStyle/>
          <a:p>
            <a:r>
              <a:rPr lang="en-US" dirty="0" smtClean="0"/>
              <a:t>Claims can be filed directly to the Control/Home Plan when the following criteria are met.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94053"/>
            <a:ext cx="8229600" cy="459661"/>
          </a:xfrm>
        </p:spPr>
        <p:txBody>
          <a:bodyPr/>
          <a:lstStyle/>
          <a:p>
            <a:r>
              <a:rPr lang="en-US" dirty="0" smtClean="0"/>
              <a:t>National Account Telehealth Claims Filing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38403" y="3413421"/>
            <a:ext cx="8368335" cy="1423358"/>
            <a:chOff x="457200" y="4597880"/>
            <a:chExt cx="8368335" cy="1216324"/>
          </a:xfrm>
          <a:solidFill>
            <a:schemeClr val="bg2"/>
          </a:solidFill>
        </p:grpSpPr>
        <p:sp>
          <p:nvSpPr>
            <p:cNvPr id="6" name="Pentagon 5"/>
            <p:cNvSpPr/>
            <p:nvPr/>
          </p:nvSpPr>
          <p:spPr>
            <a:xfrm>
              <a:off x="6436018" y="4597881"/>
              <a:ext cx="2389517" cy="1216323"/>
            </a:xfrm>
            <a:prstGeom prst="homePlate">
              <a:avLst>
                <a:gd name="adj" fmla="val 27551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0" rtlCol="0" anchor="ctr"/>
            <a:lstStyle/>
            <a:p>
              <a:r>
                <a:rPr lang="en-US" sz="160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Control/Home Plan pays vendor at agreed upon contracted rate.</a:t>
              </a:r>
              <a:endParaRPr lang="en-US" sz="160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Pentagon 6"/>
            <p:cNvSpPr/>
            <p:nvPr/>
          </p:nvSpPr>
          <p:spPr>
            <a:xfrm>
              <a:off x="4509464" y="4597881"/>
              <a:ext cx="2389517" cy="1216323"/>
            </a:xfrm>
            <a:prstGeom prst="homePlate">
              <a:avLst>
                <a:gd name="adj" fmla="val 27551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endParaRPr lang="en-US" sz="12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Pentagon 7"/>
            <p:cNvSpPr/>
            <p:nvPr/>
          </p:nvSpPr>
          <p:spPr>
            <a:xfrm>
              <a:off x="2380892" y="4597881"/>
              <a:ext cx="2502386" cy="1216323"/>
            </a:xfrm>
            <a:prstGeom prst="homePlate">
              <a:avLst>
                <a:gd name="adj" fmla="val 27551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0" rtlCol="0" anchor="ctr"/>
            <a:lstStyle/>
            <a:p>
              <a:r>
                <a:rPr lang="en-US" sz="16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Vendor routes member to a “participating provider”.*</a:t>
              </a:r>
              <a:endParaRPr lang="en-US" sz="16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Pentagon 8"/>
            <p:cNvSpPr/>
            <p:nvPr/>
          </p:nvSpPr>
          <p:spPr>
            <a:xfrm>
              <a:off x="457200" y="4597880"/>
              <a:ext cx="2293911" cy="1216323"/>
            </a:xfrm>
            <a:prstGeom prst="homePlate">
              <a:avLst>
                <a:gd name="adj" fmla="val 27551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prstClr val="black"/>
                  </a:solidFill>
                  <a:cs typeface="Arial" panose="020B0604020202020204" pitchFamily="34" charset="0"/>
                </a:rPr>
                <a:t>Service is provided by an approved vendor to the Control/Home Plan’s member.</a:t>
              </a:r>
              <a:endParaRPr lang="en-US" sz="16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953000" y="3661956"/>
            <a:ext cx="1828800" cy="103105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600" dirty="0" smtClean="0"/>
              <a:t>Vendor files claims directly to the Control/Home Plan.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5638800"/>
            <a:ext cx="8229600" cy="762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*A participating provider is an approved  </a:t>
            </a:r>
            <a:r>
              <a:rPr lang="en-US" sz="1400" dirty="0">
                <a:solidFill>
                  <a:schemeClr val="tx1"/>
                </a:solidFill>
              </a:rPr>
              <a:t>vendor’s provider located in a </a:t>
            </a:r>
            <a:r>
              <a:rPr lang="en-US" sz="1400" dirty="0" smtClean="0">
                <a:solidFill>
                  <a:schemeClr val="tx1"/>
                </a:solidFill>
              </a:rPr>
              <a:t>Par/Host Plan’s exclusive service </a:t>
            </a:r>
            <a:r>
              <a:rPr lang="en-US" sz="1400" dirty="0">
                <a:solidFill>
                  <a:schemeClr val="tx1"/>
                </a:solidFill>
              </a:rPr>
              <a:t>area that has given consent  to allow the use of </a:t>
            </a:r>
            <a:r>
              <a:rPr lang="en-US" sz="1400" dirty="0" smtClean="0">
                <a:solidFill>
                  <a:schemeClr val="tx1"/>
                </a:solidFill>
              </a:rPr>
              <a:t>the vendor’s providers.  If no participating provider is available, the member pays for the services.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0262" y="1566091"/>
            <a:ext cx="8438608" cy="60016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The national account telehealth claims filing rule applies to telehealth services through approved vendors for national account members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0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Detailed claims filing scenarios addressing telehealth claims are available in the </a:t>
            </a:r>
            <a:r>
              <a:rPr lang="en-US" sz="1800" dirty="0" smtClean="0">
                <a:hlinkClick r:id="rId3"/>
              </a:rPr>
              <a:t>Inter-Plan Programs Manual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spcBef>
                <a:spcPct val="85000"/>
              </a:spcBef>
            </a:pPr>
            <a:r>
              <a:rPr lang="en-US" dirty="0" smtClean="0"/>
              <a:t>Chapter 5 – Claims Filing Instructions and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Appendix B – Telehealth Claims Filing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Scenarios 1-4</a:t>
            </a:r>
          </a:p>
          <a:p>
            <a:pPr>
              <a:spcBef>
                <a:spcPct val="85000"/>
              </a:spcBef>
            </a:pPr>
            <a:r>
              <a:rPr lang="en-US" dirty="0"/>
              <a:t>Chapter 5 – </a:t>
            </a:r>
            <a:r>
              <a:rPr lang="en-US" dirty="0" smtClean="0"/>
              <a:t>Resource Section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Telehealth Implementation Guide</a:t>
            </a:r>
          </a:p>
          <a:p>
            <a:pPr lvl="2">
              <a:spcBef>
                <a:spcPct val="85000"/>
              </a:spcBef>
            </a:pPr>
            <a:r>
              <a:rPr lang="en-US" sz="1400" dirty="0" smtClean="0"/>
              <a:t>Detailed explanation of telehealth for national accounts</a:t>
            </a:r>
          </a:p>
          <a:p>
            <a:pPr lvl="2">
              <a:spcBef>
                <a:spcPct val="85000"/>
              </a:spcBef>
            </a:pPr>
            <a:r>
              <a:rPr lang="en-US" sz="1400" dirty="0" smtClean="0"/>
              <a:t>Approved vendors</a:t>
            </a:r>
          </a:p>
          <a:p>
            <a:pPr lvl="2">
              <a:spcBef>
                <a:spcPct val="85000"/>
              </a:spcBef>
            </a:pPr>
            <a:r>
              <a:rPr lang="en-US" sz="1400" dirty="0" smtClean="0"/>
              <a:t>Claims filing</a:t>
            </a:r>
          </a:p>
          <a:p>
            <a:pPr lvl="2">
              <a:spcBef>
                <a:spcPct val="85000"/>
              </a:spcBef>
            </a:pPr>
            <a:r>
              <a:rPr lang="en-US" sz="1400" dirty="0" smtClean="0"/>
              <a:t>Questions and Answers</a:t>
            </a:r>
            <a:endParaRPr lang="en-US" sz="1400" dirty="0"/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827206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National Account Telehealth Claims Filing</a:t>
            </a:r>
          </a:p>
        </p:txBody>
      </p:sp>
    </p:spTree>
    <p:extLst>
      <p:ext uri="{BB962C8B-B14F-4D97-AF65-F5344CB8AC3E}">
        <p14:creationId xmlns:p14="http://schemas.microsoft.com/office/powerpoint/2010/main" val="354362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74837"/>
            <a:ext cx="5943600" cy="2849563"/>
          </a:xfrm>
          <a:prstGeom prst="rect">
            <a:avLst/>
          </a:prstGeom>
        </p:spPr>
        <p:txBody>
          <a:bodyPr tIns="45720" rIns="91440" bIns="45720"/>
          <a:lstStyle/>
          <a:p>
            <a:pPr>
              <a:spcBef>
                <a:spcPct val="75000"/>
              </a:spcBef>
              <a:spcAft>
                <a:spcPts val="600"/>
              </a:spcAft>
            </a:pPr>
            <a:r>
              <a:rPr lang="en-US" sz="1800" dirty="0" smtClean="0"/>
              <a:t>Dental claims and claims for standalone vision and self-administered prescription drug products delivered through an intermediary model are filed directly with the intermediary</a:t>
            </a:r>
            <a:r>
              <a:rPr lang="en-US" sz="1800" dirty="0"/>
              <a:t>. </a:t>
            </a:r>
            <a:endParaRPr lang="en-US" sz="1800" dirty="0" smtClean="0"/>
          </a:p>
          <a:p>
            <a:pPr lvl="1"/>
            <a:r>
              <a:rPr lang="en-US" sz="1600" dirty="0"/>
              <a:t>An intermediary is a separate company that contracts with a BCBS Plan to deliver dental, standalone vision and/or self-administered prescription drug benefits to members.</a:t>
            </a:r>
          </a:p>
          <a:p>
            <a:pPr>
              <a:spcBef>
                <a:spcPct val="75000"/>
              </a:spcBef>
              <a:spcAft>
                <a:spcPts val="600"/>
              </a:spcAft>
            </a:pPr>
            <a:r>
              <a:rPr lang="en-US" sz="1800" dirty="0"/>
              <a:t>C</a:t>
            </a:r>
            <a:r>
              <a:rPr lang="en-US" sz="1800" dirty="0" smtClean="0"/>
              <a:t>laims </a:t>
            </a:r>
            <a:r>
              <a:rPr lang="en-US" sz="1800" dirty="0"/>
              <a:t>for dental-related services covered under the member’s medical benefits </a:t>
            </a:r>
            <a:r>
              <a:rPr lang="en-US" sz="1800" dirty="0" smtClean="0"/>
              <a:t> must be delivered through the Inter-Plan Programs following appropriate claims filing protocols.</a:t>
            </a:r>
          </a:p>
          <a:p>
            <a:pPr marL="227013" lvl="1" indent="0">
              <a:spcBef>
                <a:spcPct val="7500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F1ACA-4E8C-4F06-982C-574242D3A9A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8375" name="Rectangle 9"/>
          <p:cNvSpPr>
            <a:spLocks noGrp="1" noChangeArrowheads="1"/>
          </p:cNvSpPr>
          <p:nvPr>
            <p:ph type="title"/>
          </p:nvPr>
        </p:nvSpPr>
        <p:spPr>
          <a:xfrm>
            <a:off x="482600" y="826035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Dental, Pharmacy and Vision Claims</a:t>
            </a:r>
          </a:p>
        </p:txBody>
      </p:sp>
      <p:pic>
        <p:nvPicPr>
          <p:cNvPr id="9" name="Picture 22" descr="MPj040237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4822" y="1553241"/>
            <a:ext cx="1217638" cy="137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4" descr="MPj04030720000[1]"/>
          <p:cNvPicPr>
            <a:picLocks noChangeAspect="1" noChangeArrowheads="1"/>
          </p:cNvPicPr>
          <p:nvPr/>
        </p:nvPicPr>
        <p:blipFill>
          <a:blip r:embed="rId4" cstate="print"/>
          <a:srcRect l="2602" t="33888" r="57979"/>
          <a:stretch>
            <a:fillRect/>
          </a:stretch>
        </p:blipFill>
        <p:spPr bwMode="auto">
          <a:xfrm>
            <a:off x="7324820" y="3161768"/>
            <a:ext cx="1251264" cy="140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MPj040369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2186" y="4824426"/>
            <a:ext cx="1236363" cy="140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472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3"/>
          <p:cNvSpPr>
            <a:spLocks noGrp="1" noChangeArrowheads="1"/>
          </p:cNvSpPr>
          <p:nvPr>
            <p:ph idx="1"/>
          </p:nvPr>
        </p:nvSpPr>
        <p:spPr>
          <a:xfrm>
            <a:off x="446588" y="2232803"/>
            <a:ext cx="8439150" cy="3916363"/>
          </a:xfrm>
        </p:spPr>
        <p:txBody>
          <a:bodyPr/>
          <a:lstStyle/>
          <a:p>
            <a:pPr marL="231775" indent="-231775">
              <a:spcBef>
                <a:spcPct val="0"/>
              </a:spcBef>
              <a:spcAft>
                <a:spcPct val="80000"/>
              </a:spcAft>
              <a:buClr>
                <a:schemeClr val="accent1"/>
              </a:buClr>
            </a:pPr>
            <a:r>
              <a:rPr lang="en-US" sz="1800" dirty="0" err="1" smtClean="0">
                <a:hlinkClick r:id="rId3"/>
              </a:rPr>
              <a:t>BlueWeb</a:t>
            </a:r>
            <a:r>
              <a:rPr lang="en-US" sz="1800" dirty="0" smtClean="0">
                <a:hlinkClick r:id="rId3"/>
              </a:rPr>
              <a:t> Home Page</a:t>
            </a:r>
            <a:endParaRPr lang="en-US" sz="1800" dirty="0" smtClean="0"/>
          </a:p>
          <a:p>
            <a:pPr marL="727075" lvl="1" indent="-193675">
              <a:spcBef>
                <a:spcPct val="0"/>
              </a:spcBef>
              <a:spcAft>
                <a:spcPct val="80000"/>
              </a:spcAft>
              <a:buClr>
                <a:schemeClr val="accent1"/>
              </a:buClr>
            </a:pPr>
            <a:r>
              <a:rPr lang="en-US" sz="1600" i="1" dirty="0" smtClean="0"/>
              <a:t>For new </a:t>
            </a:r>
            <a:r>
              <a:rPr lang="en-US" sz="1600" i="1" dirty="0" err="1" smtClean="0"/>
              <a:t>BlueWeb</a:t>
            </a:r>
            <a:r>
              <a:rPr lang="en-US" sz="1600" i="1" dirty="0" smtClean="0"/>
              <a:t> users, follow the link above and click “Don’t have</a:t>
            </a:r>
            <a:br>
              <a:rPr lang="en-US" sz="1600" i="1" dirty="0" smtClean="0"/>
            </a:br>
            <a:r>
              <a:rPr lang="en-US" sz="1600" i="1" dirty="0" smtClean="0"/>
              <a:t>a login? Create a new </a:t>
            </a:r>
            <a:r>
              <a:rPr lang="en-US" sz="1600" i="1" dirty="0" err="1" smtClean="0"/>
              <a:t>BlueWeb</a:t>
            </a:r>
            <a:r>
              <a:rPr lang="en-US" sz="1600" i="1" dirty="0" smtClean="0"/>
              <a:t> account here.” to obtain a login.</a:t>
            </a:r>
          </a:p>
          <a:p>
            <a:pPr marL="0" indent="0">
              <a:buClr>
                <a:schemeClr val="accent1"/>
              </a:buClr>
              <a:buNone/>
            </a:pPr>
            <a:endParaRPr lang="en-US" sz="1800" strike="sngStrik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547529"/>
            <a:ext cx="8686800" cy="685800"/>
          </a:xfrm>
        </p:spPr>
        <p:txBody>
          <a:bodyPr/>
          <a:lstStyle/>
          <a:p>
            <a:r>
              <a:rPr lang="en-US" sz="1800" dirty="0" smtClean="0"/>
              <a:t>To learn more about Inter-Plan Programs, visit </a:t>
            </a:r>
            <a:r>
              <a:rPr lang="en-US" sz="1800" dirty="0" err="1" smtClean="0"/>
              <a:t>BlueWeb</a:t>
            </a:r>
            <a:r>
              <a:rPr lang="en-US" sz="1800" dirty="0" smtClean="0"/>
              <a:t>. </a:t>
            </a:r>
          </a:p>
          <a:p>
            <a:endParaRPr lang="en-US" dirty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9885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Resources for More Information  </a:t>
            </a:r>
          </a:p>
        </p:txBody>
      </p:sp>
    </p:spTree>
    <p:extLst>
      <p:ext uri="{BB962C8B-B14F-4D97-AF65-F5344CB8AC3E}">
        <p14:creationId xmlns:p14="http://schemas.microsoft.com/office/powerpoint/2010/main" val="36489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10263"/>
            <a:ext cx="8229600" cy="3916363"/>
          </a:xfrm>
        </p:spPr>
        <p:txBody>
          <a:bodyPr/>
          <a:lstStyle/>
          <a:p>
            <a:r>
              <a:rPr lang="en-US" sz="1800" dirty="0" smtClean="0"/>
              <a:t>To establish a baseline of consistent knowledge across the  System.</a:t>
            </a:r>
          </a:p>
          <a:p>
            <a:r>
              <a:rPr lang="en-US" sz="1800" dirty="0" smtClean="0"/>
              <a:t>To ensure Plan staff:</a:t>
            </a:r>
          </a:p>
          <a:p>
            <a:pPr lvl="1" indent="-230188"/>
            <a:r>
              <a:rPr lang="en-US" sz="1600" dirty="0" smtClean="0"/>
              <a:t>Understand how the Inter-Plan </a:t>
            </a:r>
            <a:r>
              <a:rPr lang="en-US" sz="1600" dirty="0"/>
              <a:t>P</a:t>
            </a:r>
            <a:r>
              <a:rPr lang="en-US" sz="1600" dirty="0" smtClean="0"/>
              <a:t>rograms work and what the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Plans’ responsibilities are.</a:t>
            </a:r>
          </a:p>
          <a:p>
            <a:pPr lvl="1" indent="-230188"/>
            <a:r>
              <a:rPr lang="en-US" sz="1600" dirty="0" smtClean="0"/>
              <a:t>Can accurately service providers’ inquiries and requests regarding out-of-area patients, eliminating the need for return calls.</a:t>
            </a:r>
          </a:p>
          <a:p>
            <a:r>
              <a:rPr lang="en-US" sz="1800" dirty="0" smtClean="0"/>
              <a:t>To fulfill the Board-approved Inter-Plan Programs policy requirement to educate Plan staff about the Inter-Plan Programs.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32816" y="1504950"/>
            <a:ext cx="8229600" cy="685800"/>
          </a:xfrm>
        </p:spPr>
        <p:txBody>
          <a:bodyPr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800" dirty="0" smtClean="0"/>
              <a:t>This Inter-Plan Programs (IPP) Training Program was developed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66531" y="808264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Why Learn About Inter-Plan Programs (IPP)?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383760"/>
            <a:ext cx="9144000" cy="961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6531" y="5442216"/>
            <a:ext cx="8359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b="1" dirty="0" smtClean="0">
                <a:solidFill>
                  <a:srgbClr val="417191"/>
                </a:solidFill>
              </a:rPr>
              <a:t>You are a critical asset to the BCBS System.  By understanding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how the </a:t>
            </a:r>
            <a:r>
              <a:rPr lang="en-US" b="1" dirty="0" smtClean="0">
                <a:solidFill>
                  <a:srgbClr val="417191"/>
                </a:solidFill>
              </a:rPr>
              <a:t>Inter-Plan Programs work, you can better service providers, members and your partner Plans.</a:t>
            </a:r>
            <a:endParaRPr lang="en-US" b="1" dirty="0">
              <a:solidFill>
                <a:srgbClr val="41719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7B0CA-740C-471E-8E5F-C22F8078A3C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31671" y="434639"/>
            <a:ext cx="2287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cap="all" dirty="0"/>
              <a:t>CONFIDENTIAL, FOR PLAN USE ONLY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896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/>
          <p:cNvSpPr>
            <a:spLocks noGrp="1"/>
          </p:cNvSpPr>
          <p:nvPr>
            <p:ph idx="13"/>
          </p:nvPr>
        </p:nvSpPr>
        <p:spPr>
          <a:xfrm>
            <a:off x="457200" y="1555791"/>
            <a:ext cx="8229600" cy="685800"/>
          </a:xfrm>
        </p:spPr>
        <p:txBody>
          <a:bodyPr/>
          <a:lstStyle/>
          <a:p>
            <a:r>
              <a:rPr lang="en-US" sz="1800" dirty="0" smtClean="0"/>
              <a:t>This lesson will cover contracting and claim filing rules for...</a:t>
            </a:r>
          </a:p>
          <a:p>
            <a:endParaRPr lang="en-US" dirty="0"/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97095"/>
            <a:ext cx="8686800" cy="68118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/>
              <a:t>Non-Standard Contracting and Claims Filing  </a:t>
            </a:r>
            <a:endParaRPr lang="en-US" sz="2400" b="0" i="1" dirty="0" smtClean="0"/>
          </a:p>
        </p:txBody>
      </p:sp>
      <p:sp>
        <p:nvSpPr>
          <p:cNvPr id="28693" name="Rectangle 5"/>
          <p:cNvSpPr>
            <a:spLocks noChangeArrowheads="1"/>
          </p:cNvSpPr>
          <p:nvPr/>
        </p:nvSpPr>
        <p:spPr bwMode="auto">
          <a:xfrm>
            <a:off x="1119188" y="2786469"/>
            <a:ext cx="55530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algn="l">
              <a:spcBef>
                <a:spcPct val="125000"/>
              </a:spcBef>
              <a:buClr>
                <a:srgbClr val="0091CA"/>
              </a:buClr>
              <a:buSzPct val="100000"/>
            </a:pPr>
            <a:r>
              <a:rPr lang="en-US" b="0" u="none" dirty="0">
                <a:latin typeface="Arial" pitchFamily="34" charset="0"/>
                <a:cs typeface="Arial" pitchFamily="34" charset="0"/>
              </a:rPr>
              <a:t>Overlapping Service Areas</a:t>
            </a:r>
          </a:p>
        </p:txBody>
      </p:sp>
      <p:pic>
        <p:nvPicPr>
          <p:cNvPr id="28694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2793681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1" name="Rectangle 5"/>
          <p:cNvSpPr>
            <a:spLocks noChangeArrowheads="1"/>
          </p:cNvSpPr>
          <p:nvPr/>
        </p:nvSpPr>
        <p:spPr bwMode="auto">
          <a:xfrm>
            <a:off x="1132251" y="3430767"/>
            <a:ext cx="745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algn="l">
              <a:spcBef>
                <a:spcPct val="125000"/>
              </a:spcBef>
              <a:buClr>
                <a:srgbClr val="0091CA"/>
              </a:buClr>
              <a:buSzPct val="100000"/>
            </a:pPr>
            <a:r>
              <a:rPr lang="en-US" b="0" u="none" dirty="0">
                <a:latin typeface="Arial" pitchFamily="34" charset="0"/>
                <a:cs typeface="Arial" pitchFamily="34" charset="0"/>
              </a:rPr>
              <a:t>Ancillary 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Providers</a:t>
            </a:r>
            <a:endParaRPr lang="en-US" b="0" u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92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798" y="3432181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798" y="4063459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Rectangle 5"/>
          <p:cNvSpPr>
            <a:spLocks noChangeArrowheads="1"/>
          </p:cNvSpPr>
          <p:nvPr/>
        </p:nvSpPr>
        <p:spPr bwMode="auto">
          <a:xfrm>
            <a:off x="1132251" y="5369524"/>
            <a:ext cx="55530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algn="l">
              <a:spcBef>
                <a:spcPct val="125000"/>
              </a:spcBef>
              <a:buClr>
                <a:srgbClr val="0091CA"/>
              </a:buClr>
              <a:buSzPct val="100000"/>
            </a:pPr>
            <a:r>
              <a:rPr lang="en-US" b="0" u="none" dirty="0" smtClean="0">
                <a:latin typeface="Arial" pitchFamily="34" charset="0"/>
                <a:cs typeface="Arial" pitchFamily="34" charset="0"/>
              </a:rPr>
              <a:t>Dental, Pharmacy and Vision Providers</a:t>
            </a:r>
            <a:endParaRPr lang="en-US" b="0" u="non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84" name="Rectangle 5"/>
          <p:cNvSpPr>
            <a:spLocks noChangeArrowheads="1"/>
          </p:cNvSpPr>
          <p:nvPr/>
        </p:nvSpPr>
        <p:spPr bwMode="auto">
          <a:xfrm>
            <a:off x="1119188" y="2117135"/>
            <a:ext cx="55530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algn="l">
              <a:spcBef>
                <a:spcPct val="125000"/>
              </a:spcBef>
              <a:buClr>
                <a:srgbClr val="0091CA"/>
              </a:buClr>
              <a:buSzPct val="100000"/>
            </a:pPr>
            <a:r>
              <a:rPr lang="en-US" b="0" u="none" dirty="0">
                <a:latin typeface="Arial" pitchFamily="34" charset="0"/>
                <a:cs typeface="Arial" pitchFamily="34" charset="0"/>
              </a:rPr>
              <a:t>Contiguous 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Counties</a:t>
            </a:r>
            <a:endParaRPr lang="en-US" b="0" u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83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2150472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5343632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798" y="4703545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36460" y="4785683"/>
            <a:ext cx="3388235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r>
              <a:rPr lang="en-US" dirty="0" smtClean="0"/>
              <a:t>Telehealth for National Accounts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2586" y="4141763"/>
            <a:ext cx="1579984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r>
              <a:rPr lang="en-US" dirty="0" smtClean="0"/>
              <a:t>Air Ambulance</a:t>
            </a:r>
          </a:p>
        </p:txBody>
      </p:sp>
    </p:spTree>
    <p:extLst>
      <p:ext uri="{BB962C8B-B14F-4D97-AF65-F5344CB8AC3E}">
        <p14:creationId xmlns:p14="http://schemas.microsoft.com/office/powerpoint/2010/main" val="563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246"/>
          <p:cNvSpPr/>
          <p:nvPr/>
        </p:nvSpPr>
        <p:spPr>
          <a:xfrm>
            <a:off x="31597" y="2422901"/>
            <a:ext cx="6551526" cy="4143353"/>
          </a:xfrm>
          <a:prstGeom prst="rect">
            <a:avLst/>
          </a:prstGeom>
          <a:gradFill>
            <a:gsLst>
              <a:gs pos="0">
                <a:srgbClr val="E2E2E2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0" name="Rectangle 249"/>
          <p:cNvSpPr/>
          <p:nvPr/>
        </p:nvSpPr>
        <p:spPr>
          <a:xfrm rot="16200000">
            <a:off x="5435951" y="3045696"/>
            <a:ext cx="4389189" cy="3022199"/>
          </a:xfrm>
          <a:prstGeom prst="rect">
            <a:avLst/>
          </a:prstGeom>
          <a:solidFill>
            <a:srgbClr val="E3EFF5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3" name="Content Placeholder 272"/>
          <p:cNvSpPr>
            <a:spLocks noGrp="1"/>
          </p:cNvSpPr>
          <p:nvPr>
            <p:ph idx="13"/>
          </p:nvPr>
        </p:nvSpPr>
        <p:spPr>
          <a:xfrm>
            <a:off x="477078" y="1371599"/>
            <a:ext cx="8514522" cy="1088821"/>
          </a:xfrm>
        </p:spPr>
        <p:txBody>
          <a:bodyPr/>
          <a:lstStyle/>
          <a:p>
            <a:r>
              <a:rPr lang="en-US" sz="1500" dirty="0" smtClean="0"/>
              <a:t>BCBS Plans are granted the right to use the Brands in “exclusive service areas”. </a:t>
            </a:r>
          </a:p>
          <a:p>
            <a:endParaRPr lang="en-US" sz="1500" dirty="0"/>
          </a:p>
          <a:p>
            <a:r>
              <a:rPr lang="en-US" sz="1500" dirty="0" smtClean="0"/>
              <a:t>A Plan operating in multiple service areas is considered one service area. For example, Anthem </a:t>
            </a:r>
            <a:r>
              <a:rPr lang="en-US" sz="1500" dirty="0"/>
              <a:t>operates in several states, but Anthem is considered one service area. </a:t>
            </a:r>
          </a:p>
          <a:p>
            <a:endParaRPr lang="en-US" u="sng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3252" y="796550"/>
            <a:ext cx="8229600" cy="45966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BCBS Plans’ Exclusive Service Areas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811" name="Rectangle 267"/>
          <p:cNvSpPr>
            <a:spLocks noChangeArrowheads="1"/>
          </p:cNvSpPr>
          <p:nvPr/>
        </p:nvSpPr>
        <p:spPr bwMode="blackWhite">
          <a:xfrm>
            <a:off x="6188641" y="2564670"/>
            <a:ext cx="2812483" cy="864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1400" b="1" cap="all" spc="150" dirty="0" smtClean="0">
                <a:solidFill>
                  <a:schemeClr val="accent3"/>
                </a:solidFill>
                <a:latin typeface="+mj-lt"/>
              </a:rPr>
              <a:t>Example: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eaLnBrk="0" hangingPunct="0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chemeClr val="accent1"/>
                </a:solidFill>
                <a:latin typeface="+mn-lt"/>
              </a:rPr>
              <a:t>Blue Cross and Blue Shield</a:t>
            </a:r>
            <a:br>
              <a:rPr lang="en-US" sz="16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1600" b="1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chemeClr val="accent1"/>
                </a:solidFill>
                <a:latin typeface="+mn-lt"/>
              </a:rPr>
              <a:t>of Nebraska</a:t>
            </a: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blackWhite">
          <a:xfrm>
            <a:off x="6398077" y="3550787"/>
            <a:ext cx="2403557" cy="2545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7800" indent="-177800" eaLnBrk="0" hangingPunct="0">
              <a:spcBef>
                <a:spcPct val="20000"/>
              </a:spcBef>
              <a:buClr>
                <a:srgbClr val="417191"/>
              </a:buClr>
              <a:buFontTx/>
              <a:buChar char="•"/>
              <a:defRPr/>
            </a:pPr>
            <a:r>
              <a:rPr lang="en-US" sz="1300" dirty="0"/>
              <a:t>Can market and </a:t>
            </a:r>
            <a:br>
              <a:rPr lang="en-US" sz="1300" dirty="0"/>
            </a:br>
            <a:r>
              <a:rPr lang="en-US" sz="1300" dirty="0"/>
              <a:t>sell </a:t>
            </a:r>
            <a:r>
              <a:rPr lang="en-US" sz="1300" dirty="0" smtClean="0"/>
              <a:t>BCBS-Branded </a:t>
            </a:r>
            <a:r>
              <a:rPr lang="en-US" sz="1300" dirty="0"/>
              <a:t>business in 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Nebraska only.</a:t>
            </a:r>
            <a:endParaRPr lang="en-US" sz="1300" dirty="0"/>
          </a:p>
          <a:p>
            <a:pPr marL="177800" indent="-177800" eaLnBrk="0" hangingPunct="0">
              <a:spcBef>
                <a:spcPct val="50000"/>
              </a:spcBef>
              <a:buClr>
                <a:srgbClr val="417191"/>
              </a:buClr>
              <a:buFontTx/>
              <a:buChar char="•"/>
              <a:defRPr/>
            </a:pPr>
            <a:r>
              <a:rPr lang="en-US" sz="1300" dirty="0" smtClean="0"/>
              <a:t>Exception: BCBSNE may </a:t>
            </a:r>
            <a:r>
              <a:rPr lang="en-US" sz="1300" dirty="0"/>
              <a:t>hold provider contracts </a:t>
            </a:r>
            <a:r>
              <a:rPr lang="en-US" sz="1300" dirty="0" smtClean="0"/>
              <a:t>in contiguous counties (areas in surrounding states directly neighboring Nebraska – but no more than one county over from BCBSNE’s exclusive service area).</a:t>
            </a:r>
            <a:endParaRPr lang="en-US" sz="1300" dirty="0"/>
          </a:p>
        </p:txBody>
      </p:sp>
      <p:grpSp>
        <p:nvGrpSpPr>
          <p:cNvPr id="16394" name="Group 6"/>
          <p:cNvGrpSpPr>
            <a:grpSpLocks/>
          </p:cNvGrpSpPr>
          <p:nvPr/>
        </p:nvGrpSpPr>
        <p:grpSpPr bwMode="auto">
          <a:xfrm>
            <a:off x="1078359" y="4836067"/>
            <a:ext cx="494562" cy="380252"/>
            <a:chOff x="498" y="2510"/>
            <a:chExt cx="371" cy="221"/>
          </a:xfrm>
          <a:solidFill>
            <a:schemeClr val="bg1"/>
          </a:solidFill>
        </p:grpSpPr>
        <p:grpSp>
          <p:nvGrpSpPr>
            <p:cNvPr id="16628" name="Group 7"/>
            <p:cNvGrpSpPr>
              <a:grpSpLocks/>
            </p:cNvGrpSpPr>
            <p:nvPr/>
          </p:nvGrpSpPr>
          <p:grpSpPr bwMode="auto">
            <a:xfrm>
              <a:off x="498" y="2510"/>
              <a:ext cx="371" cy="221"/>
              <a:chOff x="498" y="2510"/>
              <a:chExt cx="371" cy="221"/>
            </a:xfrm>
            <a:grpFill/>
          </p:grpSpPr>
          <p:grpSp>
            <p:nvGrpSpPr>
              <p:cNvPr id="16632" name="Group 8"/>
              <p:cNvGrpSpPr>
                <a:grpSpLocks/>
              </p:cNvGrpSpPr>
              <p:nvPr/>
            </p:nvGrpSpPr>
            <p:grpSpPr bwMode="auto">
              <a:xfrm>
                <a:off x="498" y="2541"/>
                <a:ext cx="33" cy="32"/>
                <a:chOff x="498" y="2541"/>
                <a:chExt cx="33" cy="32"/>
              </a:xfrm>
              <a:grpFill/>
            </p:grpSpPr>
            <p:sp>
              <p:nvSpPr>
                <p:cNvPr id="16651" name="Freeform 9"/>
                <p:cNvSpPr>
                  <a:spLocks/>
                </p:cNvSpPr>
                <p:nvPr/>
              </p:nvSpPr>
              <p:spPr bwMode="auto">
                <a:xfrm>
                  <a:off x="498" y="2541"/>
                  <a:ext cx="33" cy="32"/>
                </a:xfrm>
                <a:custGeom>
                  <a:avLst/>
                  <a:gdLst>
                    <a:gd name="T0" fmla="*/ 0 w 33"/>
                    <a:gd name="T1" fmla="*/ 32 h 32"/>
                    <a:gd name="T2" fmla="*/ 0 w 33"/>
                    <a:gd name="T3" fmla="*/ 19 h 32"/>
                    <a:gd name="T4" fmla="*/ 17 w 33"/>
                    <a:gd name="T5" fmla="*/ 0 h 32"/>
                    <a:gd name="T6" fmla="*/ 33 w 33"/>
                    <a:gd name="T7" fmla="*/ 7 h 32"/>
                    <a:gd name="T8" fmla="*/ 17 w 33"/>
                    <a:gd name="T9" fmla="*/ 32 h 32"/>
                    <a:gd name="T10" fmla="*/ 0 w 33"/>
                    <a:gd name="T11" fmla="*/ 32 h 3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3"/>
                    <a:gd name="T19" fmla="*/ 0 h 32"/>
                    <a:gd name="T20" fmla="*/ 33 w 33"/>
                    <a:gd name="T21" fmla="*/ 32 h 3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3" h="32">
                      <a:moveTo>
                        <a:pt x="0" y="32"/>
                      </a:moveTo>
                      <a:lnTo>
                        <a:pt x="0" y="19"/>
                      </a:lnTo>
                      <a:lnTo>
                        <a:pt x="17" y="0"/>
                      </a:lnTo>
                      <a:lnTo>
                        <a:pt x="33" y="7"/>
                      </a:lnTo>
                      <a:lnTo>
                        <a:pt x="17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52" name="Freeform 10"/>
                <p:cNvSpPr>
                  <a:spLocks/>
                </p:cNvSpPr>
                <p:nvPr/>
              </p:nvSpPr>
              <p:spPr bwMode="auto">
                <a:xfrm>
                  <a:off x="498" y="2541"/>
                  <a:ext cx="33" cy="32"/>
                </a:xfrm>
                <a:custGeom>
                  <a:avLst/>
                  <a:gdLst>
                    <a:gd name="T0" fmla="*/ 0 w 33"/>
                    <a:gd name="T1" fmla="*/ 32 h 32"/>
                    <a:gd name="T2" fmla="*/ 0 w 33"/>
                    <a:gd name="T3" fmla="*/ 19 h 32"/>
                    <a:gd name="T4" fmla="*/ 17 w 33"/>
                    <a:gd name="T5" fmla="*/ 0 h 32"/>
                    <a:gd name="T6" fmla="*/ 33 w 33"/>
                    <a:gd name="T7" fmla="*/ 7 h 32"/>
                    <a:gd name="T8" fmla="*/ 17 w 33"/>
                    <a:gd name="T9" fmla="*/ 32 h 32"/>
                    <a:gd name="T10" fmla="*/ 0 w 33"/>
                    <a:gd name="T11" fmla="*/ 32 h 3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3"/>
                    <a:gd name="T19" fmla="*/ 0 h 32"/>
                    <a:gd name="T20" fmla="*/ 33 w 33"/>
                    <a:gd name="T21" fmla="*/ 32 h 3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3" h="32">
                      <a:moveTo>
                        <a:pt x="0" y="32"/>
                      </a:moveTo>
                      <a:lnTo>
                        <a:pt x="0" y="19"/>
                      </a:lnTo>
                      <a:lnTo>
                        <a:pt x="17" y="0"/>
                      </a:lnTo>
                      <a:lnTo>
                        <a:pt x="33" y="7"/>
                      </a:lnTo>
                      <a:lnTo>
                        <a:pt x="17" y="32"/>
                      </a:lnTo>
                      <a:lnTo>
                        <a:pt x="0" y="32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3" name="Group 11"/>
              <p:cNvGrpSpPr>
                <a:grpSpLocks/>
              </p:cNvGrpSpPr>
              <p:nvPr/>
            </p:nvGrpSpPr>
            <p:grpSpPr bwMode="auto">
              <a:xfrm>
                <a:off x="539" y="2510"/>
                <a:ext cx="58" cy="44"/>
                <a:chOff x="539" y="2510"/>
                <a:chExt cx="58" cy="44"/>
              </a:xfrm>
              <a:grpFill/>
            </p:grpSpPr>
            <p:sp>
              <p:nvSpPr>
                <p:cNvPr id="16649" name="Freeform 12"/>
                <p:cNvSpPr>
                  <a:spLocks/>
                </p:cNvSpPr>
                <p:nvPr/>
              </p:nvSpPr>
              <p:spPr bwMode="auto">
                <a:xfrm>
                  <a:off x="539" y="2510"/>
                  <a:ext cx="58" cy="44"/>
                </a:xfrm>
                <a:custGeom>
                  <a:avLst/>
                  <a:gdLst>
                    <a:gd name="T0" fmla="*/ 9 w 58"/>
                    <a:gd name="T1" fmla="*/ 6 h 44"/>
                    <a:gd name="T2" fmla="*/ 0 w 58"/>
                    <a:gd name="T3" fmla="*/ 25 h 44"/>
                    <a:gd name="T4" fmla="*/ 25 w 58"/>
                    <a:gd name="T5" fmla="*/ 38 h 44"/>
                    <a:gd name="T6" fmla="*/ 42 w 58"/>
                    <a:gd name="T7" fmla="*/ 44 h 44"/>
                    <a:gd name="T8" fmla="*/ 58 w 58"/>
                    <a:gd name="T9" fmla="*/ 25 h 44"/>
                    <a:gd name="T10" fmla="*/ 50 w 58"/>
                    <a:gd name="T11" fmla="*/ 0 h 44"/>
                    <a:gd name="T12" fmla="*/ 9 w 58"/>
                    <a:gd name="T13" fmla="*/ 6 h 4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8"/>
                    <a:gd name="T22" fmla="*/ 0 h 44"/>
                    <a:gd name="T23" fmla="*/ 58 w 58"/>
                    <a:gd name="T24" fmla="*/ 44 h 4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8" h="44">
                      <a:moveTo>
                        <a:pt x="9" y="6"/>
                      </a:moveTo>
                      <a:lnTo>
                        <a:pt x="0" y="25"/>
                      </a:lnTo>
                      <a:lnTo>
                        <a:pt x="25" y="38"/>
                      </a:lnTo>
                      <a:lnTo>
                        <a:pt x="42" y="44"/>
                      </a:lnTo>
                      <a:lnTo>
                        <a:pt x="58" y="25"/>
                      </a:lnTo>
                      <a:lnTo>
                        <a:pt x="50" y="0"/>
                      </a:lnTo>
                      <a:lnTo>
                        <a:pt x="9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50" name="Freeform 13"/>
                <p:cNvSpPr>
                  <a:spLocks/>
                </p:cNvSpPr>
                <p:nvPr/>
              </p:nvSpPr>
              <p:spPr bwMode="auto">
                <a:xfrm>
                  <a:off x="539" y="2510"/>
                  <a:ext cx="58" cy="44"/>
                </a:xfrm>
                <a:custGeom>
                  <a:avLst/>
                  <a:gdLst>
                    <a:gd name="T0" fmla="*/ 9 w 58"/>
                    <a:gd name="T1" fmla="*/ 6 h 44"/>
                    <a:gd name="T2" fmla="*/ 0 w 58"/>
                    <a:gd name="T3" fmla="*/ 25 h 44"/>
                    <a:gd name="T4" fmla="*/ 25 w 58"/>
                    <a:gd name="T5" fmla="*/ 38 h 44"/>
                    <a:gd name="T6" fmla="*/ 42 w 58"/>
                    <a:gd name="T7" fmla="*/ 44 h 44"/>
                    <a:gd name="T8" fmla="*/ 58 w 58"/>
                    <a:gd name="T9" fmla="*/ 25 h 44"/>
                    <a:gd name="T10" fmla="*/ 50 w 58"/>
                    <a:gd name="T11" fmla="*/ 0 h 44"/>
                    <a:gd name="T12" fmla="*/ 9 w 58"/>
                    <a:gd name="T13" fmla="*/ 6 h 4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8"/>
                    <a:gd name="T22" fmla="*/ 0 h 44"/>
                    <a:gd name="T23" fmla="*/ 58 w 58"/>
                    <a:gd name="T24" fmla="*/ 44 h 4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8" h="44">
                      <a:moveTo>
                        <a:pt x="9" y="6"/>
                      </a:moveTo>
                      <a:lnTo>
                        <a:pt x="0" y="25"/>
                      </a:lnTo>
                      <a:lnTo>
                        <a:pt x="25" y="38"/>
                      </a:lnTo>
                      <a:lnTo>
                        <a:pt x="42" y="44"/>
                      </a:lnTo>
                      <a:lnTo>
                        <a:pt x="58" y="25"/>
                      </a:lnTo>
                      <a:lnTo>
                        <a:pt x="50" y="0"/>
                      </a:lnTo>
                      <a:lnTo>
                        <a:pt x="9" y="6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4" name="Group 14"/>
              <p:cNvGrpSpPr>
                <a:grpSpLocks/>
              </p:cNvGrpSpPr>
              <p:nvPr/>
            </p:nvGrpSpPr>
            <p:grpSpPr bwMode="auto">
              <a:xfrm>
                <a:off x="589" y="2541"/>
                <a:ext cx="82" cy="45"/>
                <a:chOff x="589" y="2541"/>
                <a:chExt cx="82" cy="45"/>
              </a:xfrm>
              <a:grpFill/>
            </p:grpSpPr>
            <p:sp>
              <p:nvSpPr>
                <p:cNvPr id="16647" name="Freeform 15"/>
                <p:cNvSpPr>
                  <a:spLocks/>
                </p:cNvSpPr>
                <p:nvPr/>
              </p:nvSpPr>
              <p:spPr bwMode="auto">
                <a:xfrm>
                  <a:off x="589" y="2541"/>
                  <a:ext cx="82" cy="45"/>
                </a:xfrm>
                <a:custGeom>
                  <a:avLst/>
                  <a:gdLst>
                    <a:gd name="T0" fmla="*/ 0 w 82"/>
                    <a:gd name="T1" fmla="*/ 13 h 45"/>
                    <a:gd name="T2" fmla="*/ 58 w 82"/>
                    <a:gd name="T3" fmla="*/ 0 h 45"/>
                    <a:gd name="T4" fmla="*/ 66 w 82"/>
                    <a:gd name="T5" fmla="*/ 19 h 45"/>
                    <a:gd name="T6" fmla="*/ 74 w 82"/>
                    <a:gd name="T7" fmla="*/ 26 h 45"/>
                    <a:gd name="T8" fmla="*/ 82 w 82"/>
                    <a:gd name="T9" fmla="*/ 38 h 45"/>
                    <a:gd name="T10" fmla="*/ 58 w 82"/>
                    <a:gd name="T11" fmla="*/ 38 h 45"/>
                    <a:gd name="T12" fmla="*/ 33 w 82"/>
                    <a:gd name="T13" fmla="*/ 45 h 45"/>
                    <a:gd name="T14" fmla="*/ 0 w 82"/>
                    <a:gd name="T15" fmla="*/ 13 h 4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2"/>
                    <a:gd name="T25" fmla="*/ 0 h 45"/>
                    <a:gd name="T26" fmla="*/ 82 w 82"/>
                    <a:gd name="T27" fmla="*/ 45 h 4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2" h="45">
                      <a:moveTo>
                        <a:pt x="0" y="13"/>
                      </a:moveTo>
                      <a:lnTo>
                        <a:pt x="58" y="0"/>
                      </a:lnTo>
                      <a:lnTo>
                        <a:pt x="66" y="19"/>
                      </a:lnTo>
                      <a:lnTo>
                        <a:pt x="74" y="26"/>
                      </a:lnTo>
                      <a:lnTo>
                        <a:pt x="82" y="38"/>
                      </a:lnTo>
                      <a:lnTo>
                        <a:pt x="58" y="38"/>
                      </a:lnTo>
                      <a:lnTo>
                        <a:pt x="33" y="45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48" name="Freeform 16"/>
                <p:cNvSpPr>
                  <a:spLocks/>
                </p:cNvSpPr>
                <p:nvPr/>
              </p:nvSpPr>
              <p:spPr bwMode="auto">
                <a:xfrm>
                  <a:off x="589" y="2541"/>
                  <a:ext cx="82" cy="45"/>
                </a:xfrm>
                <a:custGeom>
                  <a:avLst/>
                  <a:gdLst>
                    <a:gd name="T0" fmla="*/ 0 w 82"/>
                    <a:gd name="T1" fmla="*/ 13 h 45"/>
                    <a:gd name="T2" fmla="*/ 58 w 82"/>
                    <a:gd name="T3" fmla="*/ 0 h 45"/>
                    <a:gd name="T4" fmla="*/ 66 w 82"/>
                    <a:gd name="T5" fmla="*/ 19 h 45"/>
                    <a:gd name="T6" fmla="*/ 74 w 82"/>
                    <a:gd name="T7" fmla="*/ 26 h 45"/>
                    <a:gd name="T8" fmla="*/ 82 w 82"/>
                    <a:gd name="T9" fmla="*/ 38 h 45"/>
                    <a:gd name="T10" fmla="*/ 58 w 82"/>
                    <a:gd name="T11" fmla="*/ 38 h 45"/>
                    <a:gd name="T12" fmla="*/ 33 w 82"/>
                    <a:gd name="T13" fmla="*/ 45 h 45"/>
                    <a:gd name="T14" fmla="*/ 0 w 82"/>
                    <a:gd name="T15" fmla="*/ 13 h 4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2"/>
                    <a:gd name="T25" fmla="*/ 0 h 45"/>
                    <a:gd name="T26" fmla="*/ 82 w 82"/>
                    <a:gd name="T27" fmla="*/ 45 h 4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2" h="45">
                      <a:moveTo>
                        <a:pt x="0" y="13"/>
                      </a:moveTo>
                      <a:lnTo>
                        <a:pt x="58" y="0"/>
                      </a:lnTo>
                      <a:lnTo>
                        <a:pt x="66" y="19"/>
                      </a:lnTo>
                      <a:lnTo>
                        <a:pt x="74" y="26"/>
                      </a:lnTo>
                      <a:lnTo>
                        <a:pt x="82" y="38"/>
                      </a:lnTo>
                      <a:lnTo>
                        <a:pt x="58" y="38"/>
                      </a:lnTo>
                      <a:lnTo>
                        <a:pt x="33" y="45"/>
                      </a:lnTo>
                      <a:lnTo>
                        <a:pt x="0" y="13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5" name="Group 17"/>
              <p:cNvGrpSpPr>
                <a:grpSpLocks/>
              </p:cNvGrpSpPr>
              <p:nvPr/>
            </p:nvGrpSpPr>
            <p:grpSpPr bwMode="auto">
              <a:xfrm>
                <a:off x="671" y="2573"/>
                <a:ext cx="66" cy="25"/>
                <a:chOff x="671" y="2573"/>
                <a:chExt cx="66" cy="25"/>
              </a:xfrm>
              <a:grpFill/>
            </p:grpSpPr>
            <p:sp>
              <p:nvSpPr>
                <p:cNvPr id="16645" name="Freeform 18"/>
                <p:cNvSpPr>
                  <a:spLocks/>
                </p:cNvSpPr>
                <p:nvPr/>
              </p:nvSpPr>
              <p:spPr bwMode="auto">
                <a:xfrm>
                  <a:off x="671" y="2573"/>
                  <a:ext cx="66" cy="25"/>
                </a:xfrm>
                <a:custGeom>
                  <a:avLst/>
                  <a:gdLst>
                    <a:gd name="T0" fmla="*/ 9 w 66"/>
                    <a:gd name="T1" fmla="*/ 0 h 25"/>
                    <a:gd name="T2" fmla="*/ 0 w 66"/>
                    <a:gd name="T3" fmla="*/ 25 h 25"/>
                    <a:gd name="T4" fmla="*/ 17 w 66"/>
                    <a:gd name="T5" fmla="*/ 25 h 25"/>
                    <a:gd name="T6" fmla="*/ 25 w 66"/>
                    <a:gd name="T7" fmla="*/ 19 h 25"/>
                    <a:gd name="T8" fmla="*/ 50 w 66"/>
                    <a:gd name="T9" fmla="*/ 19 h 25"/>
                    <a:gd name="T10" fmla="*/ 66 w 66"/>
                    <a:gd name="T11" fmla="*/ 13 h 25"/>
                    <a:gd name="T12" fmla="*/ 50 w 66"/>
                    <a:gd name="T13" fmla="*/ 6 h 25"/>
                    <a:gd name="T14" fmla="*/ 42 w 66"/>
                    <a:gd name="T15" fmla="*/ 0 h 25"/>
                    <a:gd name="T16" fmla="*/ 9 w 66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6"/>
                    <a:gd name="T28" fmla="*/ 0 h 25"/>
                    <a:gd name="T29" fmla="*/ 66 w 66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6" h="25">
                      <a:moveTo>
                        <a:pt x="9" y="0"/>
                      </a:moveTo>
                      <a:lnTo>
                        <a:pt x="0" y="25"/>
                      </a:lnTo>
                      <a:lnTo>
                        <a:pt x="17" y="25"/>
                      </a:lnTo>
                      <a:lnTo>
                        <a:pt x="25" y="19"/>
                      </a:lnTo>
                      <a:lnTo>
                        <a:pt x="50" y="19"/>
                      </a:lnTo>
                      <a:lnTo>
                        <a:pt x="66" y="13"/>
                      </a:lnTo>
                      <a:lnTo>
                        <a:pt x="50" y="6"/>
                      </a:lnTo>
                      <a:lnTo>
                        <a:pt x="42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46" name="Freeform 19"/>
                <p:cNvSpPr>
                  <a:spLocks/>
                </p:cNvSpPr>
                <p:nvPr/>
              </p:nvSpPr>
              <p:spPr bwMode="auto">
                <a:xfrm>
                  <a:off x="671" y="2573"/>
                  <a:ext cx="66" cy="25"/>
                </a:xfrm>
                <a:custGeom>
                  <a:avLst/>
                  <a:gdLst>
                    <a:gd name="T0" fmla="*/ 9 w 66"/>
                    <a:gd name="T1" fmla="*/ 0 h 25"/>
                    <a:gd name="T2" fmla="*/ 0 w 66"/>
                    <a:gd name="T3" fmla="*/ 25 h 25"/>
                    <a:gd name="T4" fmla="*/ 17 w 66"/>
                    <a:gd name="T5" fmla="*/ 25 h 25"/>
                    <a:gd name="T6" fmla="*/ 25 w 66"/>
                    <a:gd name="T7" fmla="*/ 19 h 25"/>
                    <a:gd name="T8" fmla="*/ 50 w 66"/>
                    <a:gd name="T9" fmla="*/ 19 h 25"/>
                    <a:gd name="T10" fmla="*/ 66 w 66"/>
                    <a:gd name="T11" fmla="*/ 13 h 25"/>
                    <a:gd name="T12" fmla="*/ 50 w 66"/>
                    <a:gd name="T13" fmla="*/ 6 h 25"/>
                    <a:gd name="T14" fmla="*/ 42 w 66"/>
                    <a:gd name="T15" fmla="*/ 0 h 25"/>
                    <a:gd name="T16" fmla="*/ 9 w 66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6"/>
                    <a:gd name="T28" fmla="*/ 0 h 25"/>
                    <a:gd name="T29" fmla="*/ 66 w 66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6" h="25">
                      <a:moveTo>
                        <a:pt x="9" y="0"/>
                      </a:moveTo>
                      <a:lnTo>
                        <a:pt x="0" y="25"/>
                      </a:lnTo>
                      <a:lnTo>
                        <a:pt x="17" y="25"/>
                      </a:lnTo>
                      <a:lnTo>
                        <a:pt x="25" y="19"/>
                      </a:lnTo>
                      <a:lnTo>
                        <a:pt x="50" y="19"/>
                      </a:lnTo>
                      <a:lnTo>
                        <a:pt x="66" y="13"/>
                      </a:lnTo>
                      <a:lnTo>
                        <a:pt x="50" y="6"/>
                      </a:lnTo>
                      <a:lnTo>
                        <a:pt x="42" y="0"/>
                      </a:lnTo>
                      <a:lnTo>
                        <a:pt x="9" y="0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6" name="Group 20"/>
              <p:cNvGrpSpPr>
                <a:grpSpLocks/>
              </p:cNvGrpSpPr>
              <p:nvPr/>
            </p:nvGrpSpPr>
            <p:grpSpPr bwMode="auto">
              <a:xfrm>
                <a:off x="688" y="2605"/>
                <a:ext cx="25" cy="19"/>
                <a:chOff x="688" y="2605"/>
                <a:chExt cx="25" cy="19"/>
              </a:xfrm>
              <a:grpFill/>
            </p:grpSpPr>
            <p:sp>
              <p:nvSpPr>
                <p:cNvPr id="16643" name="Freeform 21"/>
                <p:cNvSpPr>
                  <a:spLocks/>
                </p:cNvSpPr>
                <p:nvPr/>
              </p:nvSpPr>
              <p:spPr bwMode="auto">
                <a:xfrm>
                  <a:off x="688" y="2605"/>
                  <a:ext cx="25" cy="19"/>
                </a:xfrm>
                <a:custGeom>
                  <a:avLst/>
                  <a:gdLst>
                    <a:gd name="T0" fmla="*/ 25 w 25"/>
                    <a:gd name="T1" fmla="*/ 0 h 19"/>
                    <a:gd name="T2" fmla="*/ 0 w 25"/>
                    <a:gd name="T3" fmla="*/ 6 h 19"/>
                    <a:gd name="T4" fmla="*/ 8 w 25"/>
                    <a:gd name="T5" fmla="*/ 19 h 19"/>
                    <a:gd name="T6" fmla="*/ 25 w 25"/>
                    <a:gd name="T7" fmla="*/ 19 h 19"/>
                    <a:gd name="T8" fmla="*/ 25 w 25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19"/>
                    <a:gd name="T17" fmla="*/ 25 w 25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19">
                      <a:moveTo>
                        <a:pt x="25" y="0"/>
                      </a:moveTo>
                      <a:lnTo>
                        <a:pt x="0" y="6"/>
                      </a:lnTo>
                      <a:lnTo>
                        <a:pt x="8" y="19"/>
                      </a:lnTo>
                      <a:lnTo>
                        <a:pt x="25" y="19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44" name="Freeform 22"/>
                <p:cNvSpPr>
                  <a:spLocks/>
                </p:cNvSpPr>
                <p:nvPr/>
              </p:nvSpPr>
              <p:spPr bwMode="auto">
                <a:xfrm>
                  <a:off x="688" y="2605"/>
                  <a:ext cx="25" cy="19"/>
                </a:xfrm>
                <a:custGeom>
                  <a:avLst/>
                  <a:gdLst>
                    <a:gd name="T0" fmla="*/ 25 w 25"/>
                    <a:gd name="T1" fmla="*/ 0 h 19"/>
                    <a:gd name="T2" fmla="*/ 0 w 25"/>
                    <a:gd name="T3" fmla="*/ 6 h 19"/>
                    <a:gd name="T4" fmla="*/ 8 w 25"/>
                    <a:gd name="T5" fmla="*/ 19 h 19"/>
                    <a:gd name="T6" fmla="*/ 25 w 25"/>
                    <a:gd name="T7" fmla="*/ 19 h 19"/>
                    <a:gd name="T8" fmla="*/ 25 w 25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19"/>
                    <a:gd name="T17" fmla="*/ 25 w 25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19">
                      <a:moveTo>
                        <a:pt x="25" y="0"/>
                      </a:moveTo>
                      <a:lnTo>
                        <a:pt x="0" y="6"/>
                      </a:lnTo>
                      <a:lnTo>
                        <a:pt x="8" y="19"/>
                      </a:lnTo>
                      <a:lnTo>
                        <a:pt x="25" y="19"/>
                      </a:lnTo>
                      <a:lnTo>
                        <a:pt x="25" y="0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7" name="Group 23"/>
              <p:cNvGrpSpPr>
                <a:grpSpLocks/>
              </p:cNvGrpSpPr>
              <p:nvPr/>
            </p:nvGrpSpPr>
            <p:grpSpPr bwMode="auto">
              <a:xfrm>
                <a:off x="721" y="2624"/>
                <a:ext cx="16" cy="18"/>
                <a:chOff x="721" y="2624"/>
                <a:chExt cx="16" cy="18"/>
              </a:xfrm>
              <a:grpFill/>
            </p:grpSpPr>
            <p:sp>
              <p:nvSpPr>
                <p:cNvPr id="16641" name="Freeform 24"/>
                <p:cNvSpPr>
                  <a:spLocks/>
                </p:cNvSpPr>
                <p:nvPr/>
              </p:nvSpPr>
              <p:spPr bwMode="auto">
                <a:xfrm>
                  <a:off x="721" y="2624"/>
                  <a:ext cx="16" cy="18"/>
                </a:xfrm>
                <a:custGeom>
                  <a:avLst/>
                  <a:gdLst>
                    <a:gd name="T0" fmla="*/ 0 w 16"/>
                    <a:gd name="T1" fmla="*/ 6 h 18"/>
                    <a:gd name="T2" fmla="*/ 16 w 16"/>
                    <a:gd name="T3" fmla="*/ 0 h 18"/>
                    <a:gd name="T4" fmla="*/ 16 w 16"/>
                    <a:gd name="T5" fmla="*/ 18 h 18"/>
                    <a:gd name="T6" fmla="*/ 8 w 16"/>
                    <a:gd name="T7" fmla="*/ 18 h 18"/>
                    <a:gd name="T8" fmla="*/ 0 w 16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18"/>
                    <a:gd name="T17" fmla="*/ 16 w 16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18">
                      <a:moveTo>
                        <a:pt x="0" y="6"/>
                      </a:moveTo>
                      <a:lnTo>
                        <a:pt x="16" y="0"/>
                      </a:lnTo>
                      <a:lnTo>
                        <a:pt x="16" y="18"/>
                      </a:lnTo>
                      <a:lnTo>
                        <a:pt x="8" y="18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42" name="Freeform 25"/>
                <p:cNvSpPr>
                  <a:spLocks/>
                </p:cNvSpPr>
                <p:nvPr/>
              </p:nvSpPr>
              <p:spPr bwMode="auto">
                <a:xfrm>
                  <a:off x="721" y="2624"/>
                  <a:ext cx="16" cy="18"/>
                </a:xfrm>
                <a:custGeom>
                  <a:avLst/>
                  <a:gdLst>
                    <a:gd name="T0" fmla="*/ 0 w 16"/>
                    <a:gd name="T1" fmla="*/ 6 h 18"/>
                    <a:gd name="T2" fmla="*/ 16 w 16"/>
                    <a:gd name="T3" fmla="*/ 0 h 18"/>
                    <a:gd name="T4" fmla="*/ 16 w 16"/>
                    <a:gd name="T5" fmla="*/ 18 h 18"/>
                    <a:gd name="T6" fmla="*/ 8 w 16"/>
                    <a:gd name="T7" fmla="*/ 18 h 18"/>
                    <a:gd name="T8" fmla="*/ 0 w 16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18"/>
                    <a:gd name="T17" fmla="*/ 16 w 16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18">
                      <a:moveTo>
                        <a:pt x="0" y="6"/>
                      </a:moveTo>
                      <a:lnTo>
                        <a:pt x="16" y="0"/>
                      </a:lnTo>
                      <a:lnTo>
                        <a:pt x="16" y="18"/>
                      </a:lnTo>
                      <a:lnTo>
                        <a:pt x="8" y="18"/>
                      </a:lnTo>
                      <a:lnTo>
                        <a:pt x="0" y="6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6638" name="Group 26"/>
              <p:cNvGrpSpPr>
                <a:grpSpLocks/>
              </p:cNvGrpSpPr>
              <p:nvPr/>
            </p:nvGrpSpPr>
            <p:grpSpPr bwMode="auto">
              <a:xfrm>
                <a:off x="762" y="2636"/>
                <a:ext cx="107" cy="95"/>
                <a:chOff x="762" y="2636"/>
                <a:chExt cx="107" cy="95"/>
              </a:xfrm>
              <a:grpFill/>
            </p:grpSpPr>
            <p:sp>
              <p:nvSpPr>
                <p:cNvPr id="16639" name="Freeform 27"/>
                <p:cNvSpPr>
                  <a:spLocks/>
                </p:cNvSpPr>
                <p:nvPr/>
              </p:nvSpPr>
              <p:spPr bwMode="auto">
                <a:xfrm>
                  <a:off x="762" y="2636"/>
                  <a:ext cx="107" cy="95"/>
                </a:xfrm>
                <a:custGeom>
                  <a:avLst/>
                  <a:gdLst>
                    <a:gd name="T0" fmla="*/ 17 w 107"/>
                    <a:gd name="T1" fmla="*/ 0 h 95"/>
                    <a:gd name="T2" fmla="*/ 0 w 107"/>
                    <a:gd name="T3" fmla="*/ 32 h 95"/>
                    <a:gd name="T4" fmla="*/ 17 w 107"/>
                    <a:gd name="T5" fmla="*/ 51 h 95"/>
                    <a:gd name="T6" fmla="*/ 17 w 107"/>
                    <a:gd name="T7" fmla="*/ 89 h 95"/>
                    <a:gd name="T8" fmla="*/ 41 w 107"/>
                    <a:gd name="T9" fmla="*/ 95 h 95"/>
                    <a:gd name="T10" fmla="*/ 50 w 107"/>
                    <a:gd name="T11" fmla="*/ 76 h 95"/>
                    <a:gd name="T12" fmla="*/ 83 w 107"/>
                    <a:gd name="T13" fmla="*/ 70 h 95"/>
                    <a:gd name="T14" fmla="*/ 107 w 107"/>
                    <a:gd name="T15" fmla="*/ 51 h 95"/>
                    <a:gd name="T16" fmla="*/ 83 w 107"/>
                    <a:gd name="T17" fmla="*/ 19 h 95"/>
                    <a:gd name="T18" fmla="*/ 17 w 107"/>
                    <a:gd name="T19" fmla="*/ 0 h 9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7"/>
                    <a:gd name="T31" fmla="*/ 0 h 95"/>
                    <a:gd name="T32" fmla="*/ 107 w 107"/>
                    <a:gd name="T33" fmla="*/ 95 h 9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7" h="95">
                      <a:moveTo>
                        <a:pt x="17" y="0"/>
                      </a:moveTo>
                      <a:lnTo>
                        <a:pt x="0" y="32"/>
                      </a:lnTo>
                      <a:lnTo>
                        <a:pt x="17" y="51"/>
                      </a:lnTo>
                      <a:lnTo>
                        <a:pt x="17" y="89"/>
                      </a:lnTo>
                      <a:lnTo>
                        <a:pt x="41" y="95"/>
                      </a:lnTo>
                      <a:lnTo>
                        <a:pt x="50" y="76"/>
                      </a:lnTo>
                      <a:lnTo>
                        <a:pt x="83" y="70"/>
                      </a:lnTo>
                      <a:lnTo>
                        <a:pt x="107" y="51"/>
                      </a:lnTo>
                      <a:lnTo>
                        <a:pt x="83" y="19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640" name="Freeform 28"/>
                <p:cNvSpPr>
                  <a:spLocks/>
                </p:cNvSpPr>
                <p:nvPr/>
              </p:nvSpPr>
              <p:spPr bwMode="auto">
                <a:xfrm>
                  <a:off x="762" y="2636"/>
                  <a:ext cx="107" cy="95"/>
                </a:xfrm>
                <a:custGeom>
                  <a:avLst/>
                  <a:gdLst>
                    <a:gd name="T0" fmla="*/ 17 w 107"/>
                    <a:gd name="T1" fmla="*/ 0 h 95"/>
                    <a:gd name="T2" fmla="*/ 0 w 107"/>
                    <a:gd name="T3" fmla="*/ 32 h 95"/>
                    <a:gd name="T4" fmla="*/ 17 w 107"/>
                    <a:gd name="T5" fmla="*/ 51 h 95"/>
                    <a:gd name="T6" fmla="*/ 17 w 107"/>
                    <a:gd name="T7" fmla="*/ 89 h 95"/>
                    <a:gd name="T8" fmla="*/ 41 w 107"/>
                    <a:gd name="T9" fmla="*/ 95 h 95"/>
                    <a:gd name="T10" fmla="*/ 50 w 107"/>
                    <a:gd name="T11" fmla="*/ 76 h 95"/>
                    <a:gd name="T12" fmla="*/ 83 w 107"/>
                    <a:gd name="T13" fmla="*/ 70 h 95"/>
                    <a:gd name="T14" fmla="*/ 107 w 107"/>
                    <a:gd name="T15" fmla="*/ 51 h 95"/>
                    <a:gd name="T16" fmla="*/ 83 w 107"/>
                    <a:gd name="T17" fmla="*/ 19 h 95"/>
                    <a:gd name="T18" fmla="*/ 17 w 107"/>
                    <a:gd name="T19" fmla="*/ 0 h 9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7"/>
                    <a:gd name="T31" fmla="*/ 0 h 95"/>
                    <a:gd name="T32" fmla="*/ 107 w 107"/>
                    <a:gd name="T33" fmla="*/ 95 h 9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7" h="95">
                      <a:moveTo>
                        <a:pt x="17" y="0"/>
                      </a:moveTo>
                      <a:lnTo>
                        <a:pt x="0" y="32"/>
                      </a:lnTo>
                      <a:lnTo>
                        <a:pt x="17" y="51"/>
                      </a:lnTo>
                      <a:lnTo>
                        <a:pt x="17" y="89"/>
                      </a:lnTo>
                      <a:lnTo>
                        <a:pt x="41" y="95"/>
                      </a:lnTo>
                      <a:lnTo>
                        <a:pt x="50" y="76"/>
                      </a:lnTo>
                      <a:lnTo>
                        <a:pt x="83" y="70"/>
                      </a:lnTo>
                      <a:lnTo>
                        <a:pt x="107" y="51"/>
                      </a:lnTo>
                      <a:lnTo>
                        <a:pt x="83" y="19"/>
                      </a:lnTo>
                      <a:lnTo>
                        <a:pt x="17" y="0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6629" name="Group 29"/>
            <p:cNvGrpSpPr>
              <a:grpSpLocks/>
            </p:cNvGrpSpPr>
            <p:nvPr/>
          </p:nvGrpSpPr>
          <p:grpSpPr bwMode="auto">
            <a:xfrm>
              <a:off x="729" y="2586"/>
              <a:ext cx="58" cy="44"/>
              <a:chOff x="729" y="2586"/>
              <a:chExt cx="58" cy="44"/>
            </a:xfrm>
            <a:grpFill/>
          </p:grpSpPr>
          <p:sp>
            <p:nvSpPr>
              <p:cNvPr id="16630" name="Freeform 30"/>
              <p:cNvSpPr>
                <a:spLocks/>
              </p:cNvSpPr>
              <p:nvPr/>
            </p:nvSpPr>
            <p:spPr bwMode="auto">
              <a:xfrm>
                <a:off x="729" y="2586"/>
                <a:ext cx="58" cy="44"/>
              </a:xfrm>
              <a:custGeom>
                <a:avLst/>
                <a:gdLst>
                  <a:gd name="T0" fmla="*/ 8 w 58"/>
                  <a:gd name="T1" fmla="*/ 0 h 44"/>
                  <a:gd name="T2" fmla="*/ 0 w 58"/>
                  <a:gd name="T3" fmla="*/ 12 h 44"/>
                  <a:gd name="T4" fmla="*/ 0 w 58"/>
                  <a:gd name="T5" fmla="*/ 25 h 44"/>
                  <a:gd name="T6" fmla="*/ 8 w 58"/>
                  <a:gd name="T7" fmla="*/ 25 h 44"/>
                  <a:gd name="T8" fmla="*/ 25 w 58"/>
                  <a:gd name="T9" fmla="*/ 44 h 44"/>
                  <a:gd name="T10" fmla="*/ 58 w 58"/>
                  <a:gd name="T11" fmla="*/ 38 h 44"/>
                  <a:gd name="T12" fmla="*/ 58 w 58"/>
                  <a:gd name="T13" fmla="*/ 19 h 44"/>
                  <a:gd name="T14" fmla="*/ 33 w 58"/>
                  <a:gd name="T15" fmla="*/ 6 h 44"/>
                  <a:gd name="T16" fmla="*/ 8 w 58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44"/>
                  <a:gd name="T29" fmla="*/ 58 w 58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44">
                    <a:moveTo>
                      <a:pt x="8" y="0"/>
                    </a:moveTo>
                    <a:lnTo>
                      <a:pt x="0" y="12"/>
                    </a:lnTo>
                    <a:lnTo>
                      <a:pt x="0" y="25"/>
                    </a:lnTo>
                    <a:lnTo>
                      <a:pt x="8" y="25"/>
                    </a:lnTo>
                    <a:lnTo>
                      <a:pt x="25" y="44"/>
                    </a:lnTo>
                    <a:lnTo>
                      <a:pt x="58" y="38"/>
                    </a:lnTo>
                    <a:lnTo>
                      <a:pt x="58" y="19"/>
                    </a:lnTo>
                    <a:lnTo>
                      <a:pt x="33" y="6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631" name="Freeform 31"/>
              <p:cNvSpPr>
                <a:spLocks/>
              </p:cNvSpPr>
              <p:nvPr/>
            </p:nvSpPr>
            <p:spPr bwMode="auto">
              <a:xfrm>
                <a:off x="729" y="2586"/>
                <a:ext cx="58" cy="44"/>
              </a:xfrm>
              <a:custGeom>
                <a:avLst/>
                <a:gdLst>
                  <a:gd name="T0" fmla="*/ 8 w 58"/>
                  <a:gd name="T1" fmla="*/ 0 h 44"/>
                  <a:gd name="T2" fmla="*/ 0 w 58"/>
                  <a:gd name="T3" fmla="*/ 12 h 44"/>
                  <a:gd name="T4" fmla="*/ 0 w 58"/>
                  <a:gd name="T5" fmla="*/ 25 h 44"/>
                  <a:gd name="T6" fmla="*/ 8 w 58"/>
                  <a:gd name="T7" fmla="*/ 25 h 44"/>
                  <a:gd name="T8" fmla="*/ 25 w 58"/>
                  <a:gd name="T9" fmla="*/ 44 h 44"/>
                  <a:gd name="T10" fmla="*/ 58 w 58"/>
                  <a:gd name="T11" fmla="*/ 38 h 44"/>
                  <a:gd name="T12" fmla="*/ 58 w 58"/>
                  <a:gd name="T13" fmla="*/ 19 h 44"/>
                  <a:gd name="T14" fmla="*/ 33 w 58"/>
                  <a:gd name="T15" fmla="*/ 6 h 44"/>
                  <a:gd name="T16" fmla="*/ 8 w 58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44"/>
                  <a:gd name="T29" fmla="*/ 58 w 58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44">
                    <a:moveTo>
                      <a:pt x="8" y="0"/>
                    </a:moveTo>
                    <a:lnTo>
                      <a:pt x="0" y="12"/>
                    </a:lnTo>
                    <a:lnTo>
                      <a:pt x="0" y="25"/>
                    </a:lnTo>
                    <a:lnTo>
                      <a:pt x="8" y="25"/>
                    </a:lnTo>
                    <a:lnTo>
                      <a:pt x="25" y="44"/>
                    </a:lnTo>
                    <a:lnTo>
                      <a:pt x="58" y="38"/>
                    </a:lnTo>
                    <a:lnTo>
                      <a:pt x="58" y="19"/>
                    </a:lnTo>
                    <a:lnTo>
                      <a:pt x="33" y="6"/>
                    </a:lnTo>
                    <a:lnTo>
                      <a:pt x="8" y="0"/>
                    </a:lnTo>
                  </a:path>
                </a:pathLst>
              </a:custGeom>
              <a:grpFill/>
              <a:ln w="1270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6395" name="Group 32"/>
          <p:cNvGrpSpPr>
            <a:grpSpLocks/>
          </p:cNvGrpSpPr>
          <p:nvPr/>
        </p:nvGrpSpPr>
        <p:grpSpPr bwMode="auto">
          <a:xfrm>
            <a:off x="172278" y="2460420"/>
            <a:ext cx="906081" cy="867564"/>
            <a:chOff x="465" y="2725"/>
            <a:chExt cx="677" cy="505"/>
          </a:xfrm>
          <a:solidFill>
            <a:schemeClr val="bg1"/>
          </a:solidFill>
        </p:grpSpPr>
        <p:sp>
          <p:nvSpPr>
            <p:cNvPr id="16626" name="Freeform 33"/>
            <p:cNvSpPr>
              <a:spLocks/>
            </p:cNvSpPr>
            <p:nvPr/>
          </p:nvSpPr>
          <p:spPr bwMode="auto">
            <a:xfrm>
              <a:off x="465" y="2725"/>
              <a:ext cx="677" cy="505"/>
            </a:xfrm>
            <a:custGeom>
              <a:avLst/>
              <a:gdLst>
                <a:gd name="T0" fmla="*/ 107 w 677"/>
                <a:gd name="T1" fmla="*/ 76 h 505"/>
                <a:gd name="T2" fmla="*/ 248 w 677"/>
                <a:gd name="T3" fmla="*/ 0 h 505"/>
                <a:gd name="T4" fmla="*/ 314 w 677"/>
                <a:gd name="T5" fmla="*/ 12 h 505"/>
                <a:gd name="T6" fmla="*/ 338 w 677"/>
                <a:gd name="T7" fmla="*/ 38 h 505"/>
                <a:gd name="T8" fmla="*/ 470 w 677"/>
                <a:gd name="T9" fmla="*/ 44 h 505"/>
                <a:gd name="T10" fmla="*/ 470 w 677"/>
                <a:gd name="T11" fmla="*/ 297 h 505"/>
                <a:gd name="T12" fmla="*/ 512 w 677"/>
                <a:gd name="T13" fmla="*/ 303 h 505"/>
                <a:gd name="T14" fmla="*/ 537 w 677"/>
                <a:gd name="T15" fmla="*/ 335 h 505"/>
                <a:gd name="T16" fmla="*/ 561 w 677"/>
                <a:gd name="T17" fmla="*/ 322 h 505"/>
                <a:gd name="T18" fmla="*/ 627 w 677"/>
                <a:gd name="T19" fmla="*/ 392 h 505"/>
                <a:gd name="T20" fmla="*/ 677 w 677"/>
                <a:gd name="T21" fmla="*/ 423 h 505"/>
                <a:gd name="T22" fmla="*/ 677 w 677"/>
                <a:gd name="T23" fmla="*/ 448 h 505"/>
                <a:gd name="T24" fmla="*/ 611 w 677"/>
                <a:gd name="T25" fmla="*/ 455 h 505"/>
                <a:gd name="T26" fmla="*/ 578 w 677"/>
                <a:gd name="T27" fmla="*/ 373 h 505"/>
                <a:gd name="T28" fmla="*/ 371 w 677"/>
                <a:gd name="T29" fmla="*/ 290 h 505"/>
                <a:gd name="T30" fmla="*/ 371 w 677"/>
                <a:gd name="T31" fmla="*/ 316 h 505"/>
                <a:gd name="T32" fmla="*/ 330 w 677"/>
                <a:gd name="T33" fmla="*/ 347 h 505"/>
                <a:gd name="T34" fmla="*/ 322 w 677"/>
                <a:gd name="T35" fmla="*/ 335 h 505"/>
                <a:gd name="T36" fmla="*/ 305 w 677"/>
                <a:gd name="T37" fmla="*/ 335 h 505"/>
                <a:gd name="T38" fmla="*/ 264 w 677"/>
                <a:gd name="T39" fmla="*/ 404 h 505"/>
                <a:gd name="T40" fmla="*/ 149 w 677"/>
                <a:gd name="T41" fmla="*/ 474 h 505"/>
                <a:gd name="T42" fmla="*/ 33 w 677"/>
                <a:gd name="T43" fmla="*/ 505 h 505"/>
                <a:gd name="T44" fmla="*/ 0 w 677"/>
                <a:gd name="T45" fmla="*/ 499 h 505"/>
                <a:gd name="T46" fmla="*/ 132 w 677"/>
                <a:gd name="T47" fmla="*/ 442 h 505"/>
                <a:gd name="T48" fmla="*/ 149 w 677"/>
                <a:gd name="T49" fmla="*/ 442 h 505"/>
                <a:gd name="T50" fmla="*/ 198 w 677"/>
                <a:gd name="T51" fmla="*/ 398 h 505"/>
                <a:gd name="T52" fmla="*/ 223 w 677"/>
                <a:gd name="T53" fmla="*/ 398 h 505"/>
                <a:gd name="T54" fmla="*/ 256 w 677"/>
                <a:gd name="T55" fmla="*/ 360 h 505"/>
                <a:gd name="T56" fmla="*/ 239 w 677"/>
                <a:gd name="T57" fmla="*/ 347 h 505"/>
                <a:gd name="T58" fmla="*/ 173 w 677"/>
                <a:gd name="T59" fmla="*/ 354 h 505"/>
                <a:gd name="T60" fmla="*/ 124 w 677"/>
                <a:gd name="T61" fmla="*/ 265 h 505"/>
                <a:gd name="T62" fmla="*/ 149 w 677"/>
                <a:gd name="T63" fmla="*/ 227 h 505"/>
                <a:gd name="T64" fmla="*/ 198 w 677"/>
                <a:gd name="T65" fmla="*/ 215 h 505"/>
                <a:gd name="T66" fmla="*/ 182 w 677"/>
                <a:gd name="T67" fmla="*/ 183 h 505"/>
                <a:gd name="T68" fmla="*/ 132 w 677"/>
                <a:gd name="T69" fmla="*/ 196 h 505"/>
                <a:gd name="T70" fmla="*/ 99 w 677"/>
                <a:gd name="T71" fmla="*/ 145 h 505"/>
                <a:gd name="T72" fmla="*/ 132 w 677"/>
                <a:gd name="T73" fmla="*/ 132 h 505"/>
                <a:gd name="T74" fmla="*/ 173 w 677"/>
                <a:gd name="T75" fmla="*/ 145 h 505"/>
                <a:gd name="T76" fmla="*/ 190 w 677"/>
                <a:gd name="T77" fmla="*/ 139 h 505"/>
                <a:gd name="T78" fmla="*/ 157 w 677"/>
                <a:gd name="T79" fmla="*/ 101 h 505"/>
                <a:gd name="T80" fmla="*/ 107 w 677"/>
                <a:gd name="T81" fmla="*/ 94 h 505"/>
                <a:gd name="T82" fmla="*/ 107 w 677"/>
                <a:gd name="T83" fmla="*/ 76 h 5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7"/>
                <a:gd name="T127" fmla="*/ 0 h 505"/>
                <a:gd name="T128" fmla="*/ 677 w 677"/>
                <a:gd name="T129" fmla="*/ 505 h 5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7" h="505">
                  <a:moveTo>
                    <a:pt x="107" y="76"/>
                  </a:moveTo>
                  <a:lnTo>
                    <a:pt x="248" y="0"/>
                  </a:lnTo>
                  <a:lnTo>
                    <a:pt x="314" y="12"/>
                  </a:lnTo>
                  <a:lnTo>
                    <a:pt x="338" y="38"/>
                  </a:lnTo>
                  <a:lnTo>
                    <a:pt x="470" y="44"/>
                  </a:lnTo>
                  <a:lnTo>
                    <a:pt x="470" y="297"/>
                  </a:lnTo>
                  <a:lnTo>
                    <a:pt x="512" y="303"/>
                  </a:lnTo>
                  <a:lnTo>
                    <a:pt x="537" y="335"/>
                  </a:lnTo>
                  <a:lnTo>
                    <a:pt x="561" y="322"/>
                  </a:lnTo>
                  <a:lnTo>
                    <a:pt x="627" y="392"/>
                  </a:lnTo>
                  <a:lnTo>
                    <a:pt x="677" y="423"/>
                  </a:lnTo>
                  <a:lnTo>
                    <a:pt x="677" y="448"/>
                  </a:lnTo>
                  <a:lnTo>
                    <a:pt x="611" y="455"/>
                  </a:lnTo>
                  <a:lnTo>
                    <a:pt x="578" y="373"/>
                  </a:lnTo>
                  <a:lnTo>
                    <a:pt x="371" y="290"/>
                  </a:lnTo>
                  <a:lnTo>
                    <a:pt x="371" y="316"/>
                  </a:lnTo>
                  <a:lnTo>
                    <a:pt x="330" y="347"/>
                  </a:lnTo>
                  <a:lnTo>
                    <a:pt x="322" y="335"/>
                  </a:lnTo>
                  <a:lnTo>
                    <a:pt x="305" y="335"/>
                  </a:lnTo>
                  <a:lnTo>
                    <a:pt x="264" y="404"/>
                  </a:lnTo>
                  <a:lnTo>
                    <a:pt x="149" y="474"/>
                  </a:lnTo>
                  <a:lnTo>
                    <a:pt x="33" y="505"/>
                  </a:lnTo>
                  <a:lnTo>
                    <a:pt x="0" y="499"/>
                  </a:lnTo>
                  <a:lnTo>
                    <a:pt x="132" y="442"/>
                  </a:lnTo>
                  <a:lnTo>
                    <a:pt x="149" y="442"/>
                  </a:lnTo>
                  <a:lnTo>
                    <a:pt x="198" y="398"/>
                  </a:lnTo>
                  <a:lnTo>
                    <a:pt x="223" y="398"/>
                  </a:lnTo>
                  <a:lnTo>
                    <a:pt x="256" y="360"/>
                  </a:lnTo>
                  <a:lnTo>
                    <a:pt x="239" y="347"/>
                  </a:lnTo>
                  <a:lnTo>
                    <a:pt x="173" y="354"/>
                  </a:lnTo>
                  <a:lnTo>
                    <a:pt x="124" y="265"/>
                  </a:lnTo>
                  <a:lnTo>
                    <a:pt x="149" y="227"/>
                  </a:lnTo>
                  <a:lnTo>
                    <a:pt x="198" y="215"/>
                  </a:lnTo>
                  <a:lnTo>
                    <a:pt x="182" y="183"/>
                  </a:lnTo>
                  <a:lnTo>
                    <a:pt x="132" y="196"/>
                  </a:lnTo>
                  <a:lnTo>
                    <a:pt x="99" y="145"/>
                  </a:lnTo>
                  <a:lnTo>
                    <a:pt x="132" y="132"/>
                  </a:lnTo>
                  <a:lnTo>
                    <a:pt x="173" y="145"/>
                  </a:lnTo>
                  <a:lnTo>
                    <a:pt x="190" y="139"/>
                  </a:lnTo>
                  <a:lnTo>
                    <a:pt x="157" y="101"/>
                  </a:lnTo>
                  <a:lnTo>
                    <a:pt x="107" y="94"/>
                  </a:lnTo>
                  <a:lnTo>
                    <a:pt x="107" y="7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27" name="Freeform 34"/>
            <p:cNvSpPr>
              <a:spLocks/>
            </p:cNvSpPr>
            <p:nvPr/>
          </p:nvSpPr>
          <p:spPr bwMode="auto">
            <a:xfrm>
              <a:off x="465" y="2725"/>
              <a:ext cx="677" cy="505"/>
            </a:xfrm>
            <a:custGeom>
              <a:avLst/>
              <a:gdLst>
                <a:gd name="T0" fmla="*/ 107 w 677"/>
                <a:gd name="T1" fmla="*/ 76 h 505"/>
                <a:gd name="T2" fmla="*/ 248 w 677"/>
                <a:gd name="T3" fmla="*/ 0 h 505"/>
                <a:gd name="T4" fmla="*/ 314 w 677"/>
                <a:gd name="T5" fmla="*/ 12 h 505"/>
                <a:gd name="T6" fmla="*/ 338 w 677"/>
                <a:gd name="T7" fmla="*/ 38 h 505"/>
                <a:gd name="T8" fmla="*/ 470 w 677"/>
                <a:gd name="T9" fmla="*/ 44 h 505"/>
                <a:gd name="T10" fmla="*/ 470 w 677"/>
                <a:gd name="T11" fmla="*/ 297 h 505"/>
                <a:gd name="T12" fmla="*/ 512 w 677"/>
                <a:gd name="T13" fmla="*/ 303 h 505"/>
                <a:gd name="T14" fmla="*/ 537 w 677"/>
                <a:gd name="T15" fmla="*/ 335 h 505"/>
                <a:gd name="T16" fmla="*/ 561 w 677"/>
                <a:gd name="T17" fmla="*/ 322 h 505"/>
                <a:gd name="T18" fmla="*/ 627 w 677"/>
                <a:gd name="T19" fmla="*/ 392 h 505"/>
                <a:gd name="T20" fmla="*/ 677 w 677"/>
                <a:gd name="T21" fmla="*/ 423 h 505"/>
                <a:gd name="T22" fmla="*/ 677 w 677"/>
                <a:gd name="T23" fmla="*/ 448 h 505"/>
                <a:gd name="T24" fmla="*/ 611 w 677"/>
                <a:gd name="T25" fmla="*/ 455 h 505"/>
                <a:gd name="T26" fmla="*/ 578 w 677"/>
                <a:gd name="T27" fmla="*/ 373 h 505"/>
                <a:gd name="T28" fmla="*/ 371 w 677"/>
                <a:gd name="T29" fmla="*/ 290 h 505"/>
                <a:gd name="T30" fmla="*/ 371 w 677"/>
                <a:gd name="T31" fmla="*/ 316 h 505"/>
                <a:gd name="T32" fmla="*/ 330 w 677"/>
                <a:gd name="T33" fmla="*/ 347 h 505"/>
                <a:gd name="T34" fmla="*/ 322 w 677"/>
                <a:gd name="T35" fmla="*/ 335 h 505"/>
                <a:gd name="T36" fmla="*/ 305 w 677"/>
                <a:gd name="T37" fmla="*/ 335 h 505"/>
                <a:gd name="T38" fmla="*/ 264 w 677"/>
                <a:gd name="T39" fmla="*/ 404 h 505"/>
                <a:gd name="T40" fmla="*/ 149 w 677"/>
                <a:gd name="T41" fmla="*/ 474 h 505"/>
                <a:gd name="T42" fmla="*/ 33 w 677"/>
                <a:gd name="T43" fmla="*/ 505 h 505"/>
                <a:gd name="T44" fmla="*/ 0 w 677"/>
                <a:gd name="T45" fmla="*/ 499 h 505"/>
                <a:gd name="T46" fmla="*/ 132 w 677"/>
                <a:gd name="T47" fmla="*/ 442 h 505"/>
                <a:gd name="T48" fmla="*/ 149 w 677"/>
                <a:gd name="T49" fmla="*/ 442 h 505"/>
                <a:gd name="T50" fmla="*/ 198 w 677"/>
                <a:gd name="T51" fmla="*/ 398 h 505"/>
                <a:gd name="T52" fmla="*/ 223 w 677"/>
                <a:gd name="T53" fmla="*/ 398 h 505"/>
                <a:gd name="T54" fmla="*/ 256 w 677"/>
                <a:gd name="T55" fmla="*/ 360 h 505"/>
                <a:gd name="T56" fmla="*/ 239 w 677"/>
                <a:gd name="T57" fmla="*/ 347 h 505"/>
                <a:gd name="T58" fmla="*/ 173 w 677"/>
                <a:gd name="T59" fmla="*/ 354 h 505"/>
                <a:gd name="T60" fmla="*/ 124 w 677"/>
                <a:gd name="T61" fmla="*/ 265 h 505"/>
                <a:gd name="T62" fmla="*/ 149 w 677"/>
                <a:gd name="T63" fmla="*/ 227 h 505"/>
                <a:gd name="T64" fmla="*/ 198 w 677"/>
                <a:gd name="T65" fmla="*/ 215 h 505"/>
                <a:gd name="T66" fmla="*/ 182 w 677"/>
                <a:gd name="T67" fmla="*/ 183 h 505"/>
                <a:gd name="T68" fmla="*/ 132 w 677"/>
                <a:gd name="T69" fmla="*/ 196 h 505"/>
                <a:gd name="T70" fmla="*/ 99 w 677"/>
                <a:gd name="T71" fmla="*/ 145 h 505"/>
                <a:gd name="T72" fmla="*/ 132 w 677"/>
                <a:gd name="T73" fmla="*/ 132 h 505"/>
                <a:gd name="T74" fmla="*/ 173 w 677"/>
                <a:gd name="T75" fmla="*/ 145 h 505"/>
                <a:gd name="T76" fmla="*/ 190 w 677"/>
                <a:gd name="T77" fmla="*/ 139 h 505"/>
                <a:gd name="T78" fmla="*/ 157 w 677"/>
                <a:gd name="T79" fmla="*/ 101 h 505"/>
                <a:gd name="T80" fmla="*/ 107 w 677"/>
                <a:gd name="T81" fmla="*/ 94 h 505"/>
                <a:gd name="T82" fmla="*/ 107 w 677"/>
                <a:gd name="T83" fmla="*/ 76 h 5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7"/>
                <a:gd name="T127" fmla="*/ 0 h 505"/>
                <a:gd name="T128" fmla="*/ 677 w 677"/>
                <a:gd name="T129" fmla="*/ 505 h 5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7" h="505">
                  <a:moveTo>
                    <a:pt x="107" y="76"/>
                  </a:moveTo>
                  <a:lnTo>
                    <a:pt x="248" y="0"/>
                  </a:lnTo>
                  <a:lnTo>
                    <a:pt x="314" y="12"/>
                  </a:lnTo>
                  <a:lnTo>
                    <a:pt x="338" y="38"/>
                  </a:lnTo>
                  <a:lnTo>
                    <a:pt x="470" y="44"/>
                  </a:lnTo>
                  <a:lnTo>
                    <a:pt x="470" y="297"/>
                  </a:lnTo>
                  <a:lnTo>
                    <a:pt x="512" y="303"/>
                  </a:lnTo>
                  <a:lnTo>
                    <a:pt x="537" y="335"/>
                  </a:lnTo>
                  <a:lnTo>
                    <a:pt x="561" y="322"/>
                  </a:lnTo>
                  <a:lnTo>
                    <a:pt x="627" y="392"/>
                  </a:lnTo>
                  <a:lnTo>
                    <a:pt x="677" y="423"/>
                  </a:lnTo>
                  <a:lnTo>
                    <a:pt x="677" y="448"/>
                  </a:lnTo>
                  <a:lnTo>
                    <a:pt x="611" y="455"/>
                  </a:lnTo>
                  <a:lnTo>
                    <a:pt x="578" y="373"/>
                  </a:lnTo>
                  <a:lnTo>
                    <a:pt x="371" y="290"/>
                  </a:lnTo>
                  <a:lnTo>
                    <a:pt x="371" y="316"/>
                  </a:lnTo>
                  <a:lnTo>
                    <a:pt x="330" y="347"/>
                  </a:lnTo>
                  <a:lnTo>
                    <a:pt x="322" y="335"/>
                  </a:lnTo>
                  <a:lnTo>
                    <a:pt x="305" y="335"/>
                  </a:lnTo>
                  <a:lnTo>
                    <a:pt x="264" y="404"/>
                  </a:lnTo>
                  <a:lnTo>
                    <a:pt x="149" y="474"/>
                  </a:lnTo>
                  <a:lnTo>
                    <a:pt x="33" y="505"/>
                  </a:lnTo>
                  <a:lnTo>
                    <a:pt x="0" y="499"/>
                  </a:lnTo>
                  <a:lnTo>
                    <a:pt x="132" y="442"/>
                  </a:lnTo>
                  <a:lnTo>
                    <a:pt x="149" y="442"/>
                  </a:lnTo>
                  <a:lnTo>
                    <a:pt x="198" y="398"/>
                  </a:lnTo>
                  <a:lnTo>
                    <a:pt x="223" y="398"/>
                  </a:lnTo>
                  <a:lnTo>
                    <a:pt x="256" y="360"/>
                  </a:lnTo>
                  <a:lnTo>
                    <a:pt x="239" y="347"/>
                  </a:lnTo>
                  <a:lnTo>
                    <a:pt x="173" y="354"/>
                  </a:lnTo>
                  <a:lnTo>
                    <a:pt x="124" y="265"/>
                  </a:lnTo>
                  <a:lnTo>
                    <a:pt x="149" y="227"/>
                  </a:lnTo>
                  <a:lnTo>
                    <a:pt x="198" y="215"/>
                  </a:lnTo>
                  <a:lnTo>
                    <a:pt x="182" y="183"/>
                  </a:lnTo>
                  <a:lnTo>
                    <a:pt x="132" y="196"/>
                  </a:lnTo>
                  <a:lnTo>
                    <a:pt x="99" y="145"/>
                  </a:lnTo>
                  <a:lnTo>
                    <a:pt x="132" y="132"/>
                  </a:lnTo>
                  <a:lnTo>
                    <a:pt x="173" y="145"/>
                  </a:lnTo>
                  <a:lnTo>
                    <a:pt x="190" y="139"/>
                  </a:lnTo>
                  <a:lnTo>
                    <a:pt x="157" y="101"/>
                  </a:lnTo>
                  <a:lnTo>
                    <a:pt x="107" y="94"/>
                  </a:lnTo>
                  <a:lnTo>
                    <a:pt x="107" y="7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6396" name="Rectangle 35"/>
          <p:cNvSpPr>
            <a:spLocks noChangeArrowheads="1"/>
          </p:cNvSpPr>
          <p:nvPr/>
        </p:nvSpPr>
        <p:spPr bwMode="auto">
          <a:xfrm>
            <a:off x="1155865" y="4671783"/>
            <a:ext cx="81196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HI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397" name="Rectangle 36"/>
          <p:cNvSpPr>
            <a:spLocks noChangeArrowheads="1"/>
          </p:cNvSpPr>
          <p:nvPr/>
        </p:nvSpPr>
        <p:spPr bwMode="auto">
          <a:xfrm>
            <a:off x="515519" y="2698538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AK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398" name="Group 37"/>
          <p:cNvGrpSpPr>
            <a:grpSpLocks/>
          </p:cNvGrpSpPr>
          <p:nvPr/>
        </p:nvGrpSpPr>
        <p:grpSpPr bwMode="auto">
          <a:xfrm>
            <a:off x="5396546" y="2870205"/>
            <a:ext cx="354313" cy="518693"/>
            <a:chOff x="3725" y="1315"/>
            <a:chExt cx="264" cy="303"/>
          </a:xfrm>
          <a:solidFill>
            <a:schemeClr val="bg1"/>
          </a:solidFill>
        </p:grpSpPr>
        <p:sp>
          <p:nvSpPr>
            <p:cNvPr id="16624" name="Freeform 38"/>
            <p:cNvSpPr>
              <a:spLocks/>
            </p:cNvSpPr>
            <p:nvPr/>
          </p:nvSpPr>
          <p:spPr bwMode="auto">
            <a:xfrm>
              <a:off x="3725" y="1315"/>
              <a:ext cx="264" cy="303"/>
            </a:xfrm>
            <a:custGeom>
              <a:avLst/>
              <a:gdLst>
                <a:gd name="T0" fmla="*/ 58 w 264"/>
                <a:gd name="T1" fmla="*/ 6 h 303"/>
                <a:gd name="T2" fmla="*/ 25 w 264"/>
                <a:gd name="T3" fmla="*/ 63 h 303"/>
                <a:gd name="T4" fmla="*/ 42 w 264"/>
                <a:gd name="T5" fmla="*/ 82 h 303"/>
                <a:gd name="T6" fmla="*/ 25 w 264"/>
                <a:gd name="T7" fmla="*/ 114 h 303"/>
                <a:gd name="T8" fmla="*/ 33 w 264"/>
                <a:gd name="T9" fmla="*/ 120 h 303"/>
                <a:gd name="T10" fmla="*/ 25 w 264"/>
                <a:gd name="T11" fmla="*/ 139 h 303"/>
                <a:gd name="T12" fmla="*/ 25 w 264"/>
                <a:gd name="T13" fmla="*/ 164 h 303"/>
                <a:gd name="T14" fmla="*/ 0 w 264"/>
                <a:gd name="T15" fmla="*/ 177 h 303"/>
                <a:gd name="T16" fmla="*/ 9 w 264"/>
                <a:gd name="T17" fmla="*/ 183 h 303"/>
                <a:gd name="T18" fmla="*/ 66 w 264"/>
                <a:gd name="T19" fmla="*/ 291 h 303"/>
                <a:gd name="T20" fmla="*/ 108 w 264"/>
                <a:gd name="T21" fmla="*/ 303 h 303"/>
                <a:gd name="T22" fmla="*/ 108 w 264"/>
                <a:gd name="T23" fmla="*/ 284 h 303"/>
                <a:gd name="T24" fmla="*/ 124 w 264"/>
                <a:gd name="T25" fmla="*/ 265 h 303"/>
                <a:gd name="T26" fmla="*/ 116 w 264"/>
                <a:gd name="T27" fmla="*/ 247 h 303"/>
                <a:gd name="T28" fmla="*/ 174 w 264"/>
                <a:gd name="T29" fmla="*/ 228 h 303"/>
                <a:gd name="T30" fmla="*/ 174 w 264"/>
                <a:gd name="T31" fmla="*/ 196 h 303"/>
                <a:gd name="T32" fmla="*/ 207 w 264"/>
                <a:gd name="T33" fmla="*/ 196 h 303"/>
                <a:gd name="T34" fmla="*/ 231 w 264"/>
                <a:gd name="T35" fmla="*/ 171 h 303"/>
                <a:gd name="T36" fmla="*/ 264 w 264"/>
                <a:gd name="T37" fmla="*/ 158 h 303"/>
                <a:gd name="T38" fmla="*/ 264 w 264"/>
                <a:gd name="T39" fmla="*/ 139 h 303"/>
                <a:gd name="T40" fmla="*/ 223 w 264"/>
                <a:gd name="T41" fmla="*/ 133 h 303"/>
                <a:gd name="T42" fmla="*/ 215 w 264"/>
                <a:gd name="T43" fmla="*/ 107 h 303"/>
                <a:gd name="T44" fmla="*/ 174 w 264"/>
                <a:gd name="T45" fmla="*/ 107 h 303"/>
                <a:gd name="T46" fmla="*/ 141 w 264"/>
                <a:gd name="T47" fmla="*/ 19 h 303"/>
                <a:gd name="T48" fmla="*/ 124 w 264"/>
                <a:gd name="T49" fmla="*/ 0 h 303"/>
                <a:gd name="T50" fmla="*/ 83 w 264"/>
                <a:gd name="T51" fmla="*/ 6 h 303"/>
                <a:gd name="T52" fmla="*/ 75 w 264"/>
                <a:gd name="T53" fmla="*/ 13 h 303"/>
                <a:gd name="T54" fmla="*/ 58 w 264"/>
                <a:gd name="T55" fmla="*/ 6 h 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64"/>
                <a:gd name="T85" fmla="*/ 0 h 303"/>
                <a:gd name="T86" fmla="*/ 264 w 264"/>
                <a:gd name="T87" fmla="*/ 303 h 30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64" h="303">
                  <a:moveTo>
                    <a:pt x="58" y="6"/>
                  </a:moveTo>
                  <a:lnTo>
                    <a:pt x="25" y="63"/>
                  </a:lnTo>
                  <a:lnTo>
                    <a:pt x="42" y="82"/>
                  </a:lnTo>
                  <a:lnTo>
                    <a:pt x="25" y="114"/>
                  </a:lnTo>
                  <a:lnTo>
                    <a:pt x="33" y="120"/>
                  </a:lnTo>
                  <a:lnTo>
                    <a:pt x="25" y="139"/>
                  </a:lnTo>
                  <a:lnTo>
                    <a:pt x="25" y="164"/>
                  </a:lnTo>
                  <a:lnTo>
                    <a:pt x="0" y="177"/>
                  </a:lnTo>
                  <a:lnTo>
                    <a:pt x="9" y="183"/>
                  </a:lnTo>
                  <a:lnTo>
                    <a:pt x="66" y="291"/>
                  </a:lnTo>
                  <a:lnTo>
                    <a:pt x="108" y="303"/>
                  </a:lnTo>
                  <a:lnTo>
                    <a:pt x="108" y="284"/>
                  </a:lnTo>
                  <a:lnTo>
                    <a:pt x="124" y="265"/>
                  </a:lnTo>
                  <a:lnTo>
                    <a:pt x="116" y="247"/>
                  </a:lnTo>
                  <a:lnTo>
                    <a:pt x="174" y="228"/>
                  </a:lnTo>
                  <a:lnTo>
                    <a:pt x="174" y="196"/>
                  </a:lnTo>
                  <a:lnTo>
                    <a:pt x="207" y="196"/>
                  </a:lnTo>
                  <a:lnTo>
                    <a:pt x="231" y="171"/>
                  </a:lnTo>
                  <a:lnTo>
                    <a:pt x="264" y="158"/>
                  </a:lnTo>
                  <a:lnTo>
                    <a:pt x="264" y="139"/>
                  </a:lnTo>
                  <a:lnTo>
                    <a:pt x="223" y="133"/>
                  </a:lnTo>
                  <a:lnTo>
                    <a:pt x="215" y="107"/>
                  </a:lnTo>
                  <a:lnTo>
                    <a:pt x="174" y="107"/>
                  </a:lnTo>
                  <a:lnTo>
                    <a:pt x="141" y="19"/>
                  </a:lnTo>
                  <a:lnTo>
                    <a:pt x="124" y="0"/>
                  </a:lnTo>
                  <a:lnTo>
                    <a:pt x="83" y="6"/>
                  </a:lnTo>
                  <a:lnTo>
                    <a:pt x="75" y="13"/>
                  </a:lnTo>
                  <a:lnTo>
                    <a:pt x="58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25" name="Freeform 39"/>
            <p:cNvSpPr>
              <a:spLocks/>
            </p:cNvSpPr>
            <p:nvPr/>
          </p:nvSpPr>
          <p:spPr bwMode="auto">
            <a:xfrm>
              <a:off x="3725" y="1315"/>
              <a:ext cx="264" cy="303"/>
            </a:xfrm>
            <a:custGeom>
              <a:avLst/>
              <a:gdLst>
                <a:gd name="T0" fmla="*/ 58 w 264"/>
                <a:gd name="T1" fmla="*/ 6 h 303"/>
                <a:gd name="T2" fmla="*/ 25 w 264"/>
                <a:gd name="T3" fmla="*/ 63 h 303"/>
                <a:gd name="T4" fmla="*/ 42 w 264"/>
                <a:gd name="T5" fmla="*/ 82 h 303"/>
                <a:gd name="T6" fmla="*/ 25 w 264"/>
                <a:gd name="T7" fmla="*/ 114 h 303"/>
                <a:gd name="T8" fmla="*/ 33 w 264"/>
                <a:gd name="T9" fmla="*/ 120 h 303"/>
                <a:gd name="T10" fmla="*/ 25 w 264"/>
                <a:gd name="T11" fmla="*/ 139 h 303"/>
                <a:gd name="T12" fmla="*/ 25 w 264"/>
                <a:gd name="T13" fmla="*/ 164 h 303"/>
                <a:gd name="T14" fmla="*/ 0 w 264"/>
                <a:gd name="T15" fmla="*/ 177 h 303"/>
                <a:gd name="T16" fmla="*/ 9 w 264"/>
                <a:gd name="T17" fmla="*/ 183 h 303"/>
                <a:gd name="T18" fmla="*/ 66 w 264"/>
                <a:gd name="T19" fmla="*/ 291 h 303"/>
                <a:gd name="T20" fmla="*/ 108 w 264"/>
                <a:gd name="T21" fmla="*/ 303 h 303"/>
                <a:gd name="T22" fmla="*/ 108 w 264"/>
                <a:gd name="T23" fmla="*/ 284 h 303"/>
                <a:gd name="T24" fmla="*/ 124 w 264"/>
                <a:gd name="T25" fmla="*/ 265 h 303"/>
                <a:gd name="T26" fmla="*/ 116 w 264"/>
                <a:gd name="T27" fmla="*/ 247 h 303"/>
                <a:gd name="T28" fmla="*/ 174 w 264"/>
                <a:gd name="T29" fmla="*/ 228 h 303"/>
                <a:gd name="T30" fmla="*/ 174 w 264"/>
                <a:gd name="T31" fmla="*/ 196 h 303"/>
                <a:gd name="T32" fmla="*/ 207 w 264"/>
                <a:gd name="T33" fmla="*/ 196 h 303"/>
                <a:gd name="T34" fmla="*/ 231 w 264"/>
                <a:gd name="T35" fmla="*/ 171 h 303"/>
                <a:gd name="T36" fmla="*/ 264 w 264"/>
                <a:gd name="T37" fmla="*/ 158 h 303"/>
                <a:gd name="T38" fmla="*/ 264 w 264"/>
                <a:gd name="T39" fmla="*/ 139 h 303"/>
                <a:gd name="T40" fmla="*/ 223 w 264"/>
                <a:gd name="T41" fmla="*/ 133 h 303"/>
                <a:gd name="T42" fmla="*/ 215 w 264"/>
                <a:gd name="T43" fmla="*/ 107 h 303"/>
                <a:gd name="T44" fmla="*/ 174 w 264"/>
                <a:gd name="T45" fmla="*/ 107 h 303"/>
                <a:gd name="T46" fmla="*/ 141 w 264"/>
                <a:gd name="T47" fmla="*/ 19 h 303"/>
                <a:gd name="T48" fmla="*/ 124 w 264"/>
                <a:gd name="T49" fmla="*/ 0 h 303"/>
                <a:gd name="T50" fmla="*/ 83 w 264"/>
                <a:gd name="T51" fmla="*/ 6 h 303"/>
                <a:gd name="T52" fmla="*/ 75 w 264"/>
                <a:gd name="T53" fmla="*/ 13 h 303"/>
                <a:gd name="T54" fmla="*/ 58 w 264"/>
                <a:gd name="T55" fmla="*/ 6 h 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64"/>
                <a:gd name="T85" fmla="*/ 0 h 303"/>
                <a:gd name="T86" fmla="*/ 264 w 264"/>
                <a:gd name="T87" fmla="*/ 303 h 30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64" h="303">
                  <a:moveTo>
                    <a:pt x="58" y="6"/>
                  </a:moveTo>
                  <a:lnTo>
                    <a:pt x="25" y="63"/>
                  </a:lnTo>
                  <a:lnTo>
                    <a:pt x="42" y="82"/>
                  </a:lnTo>
                  <a:lnTo>
                    <a:pt x="25" y="114"/>
                  </a:lnTo>
                  <a:lnTo>
                    <a:pt x="33" y="120"/>
                  </a:lnTo>
                  <a:lnTo>
                    <a:pt x="25" y="139"/>
                  </a:lnTo>
                  <a:lnTo>
                    <a:pt x="25" y="164"/>
                  </a:lnTo>
                  <a:lnTo>
                    <a:pt x="0" y="177"/>
                  </a:lnTo>
                  <a:lnTo>
                    <a:pt x="9" y="183"/>
                  </a:lnTo>
                  <a:lnTo>
                    <a:pt x="66" y="291"/>
                  </a:lnTo>
                  <a:lnTo>
                    <a:pt x="108" y="303"/>
                  </a:lnTo>
                  <a:lnTo>
                    <a:pt x="108" y="284"/>
                  </a:lnTo>
                  <a:lnTo>
                    <a:pt x="124" y="265"/>
                  </a:lnTo>
                  <a:lnTo>
                    <a:pt x="116" y="247"/>
                  </a:lnTo>
                  <a:lnTo>
                    <a:pt x="174" y="228"/>
                  </a:lnTo>
                  <a:lnTo>
                    <a:pt x="174" y="196"/>
                  </a:lnTo>
                  <a:lnTo>
                    <a:pt x="207" y="196"/>
                  </a:lnTo>
                  <a:lnTo>
                    <a:pt x="231" y="171"/>
                  </a:lnTo>
                  <a:lnTo>
                    <a:pt x="264" y="158"/>
                  </a:lnTo>
                  <a:lnTo>
                    <a:pt x="264" y="139"/>
                  </a:lnTo>
                  <a:lnTo>
                    <a:pt x="223" y="133"/>
                  </a:lnTo>
                  <a:lnTo>
                    <a:pt x="215" y="107"/>
                  </a:lnTo>
                  <a:lnTo>
                    <a:pt x="174" y="107"/>
                  </a:lnTo>
                  <a:lnTo>
                    <a:pt x="141" y="19"/>
                  </a:lnTo>
                  <a:lnTo>
                    <a:pt x="124" y="0"/>
                  </a:lnTo>
                  <a:lnTo>
                    <a:pt x="83" y="6"/>
                  </a:lnTo>
                  <a:lnTo>
                    <a:pt x="75" y="13"/>
                  </a:lnTo>
                  <a:lnTo>
                    <a:pt x="58" y="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399" name="Group 40"/>
          <p:cNvGrpSpPr>
            <a:grpSpLocks/>
          </p:cNvGrpSpPr>
          <p:nvPr/>
        </p:nvGrpSpPr>
        <p:grpSpPr bwMode="auto">
          <a:xfrm>
            <a:off x="4877994" y="3900205"/>
            <a:ext cx="453963" cy="184588"/>
            <a:chOff x="3337" y="1916"/>
            <a:chExt cx="339" cy="107"/>
          </a:xfrm>
          <a:solidFill>
            <a:schemeClr val="bg1"/>
          </a:solidFill>
        </p:grpSpPr>
        <p:sp>
          <p:nvSpPr>
            <p:cNvPr id="16622" name="Freeform 41"/>
            <p:cNvSpPr>
              <a:spLocks/>
            </p:cNvSpPr>
            <p:nvPr/>
          </p:nvSpPr>
          <p:spPr bwMode="auto">
            <a:xfrm>
              <a:off x="3337" y="1916"/>
              <a:ext cx="339" cy="107"/>
            </a:xfrm>
            <a:custGeom>
              <a:avLst/>
              <a:gdLst>
                <a:gd name="T0" fmla="*/ 0 w 339"/>
                <a:gd name="T1" fmla="*/ 37 h 107"/>
                <a:gd name="T2" fmla="*/ 248 w 339"/>
                <a:gd name="T3" fmla="*/ 0 h 107"/>
                <a:gd name="T4" fmla="*/ 289 w 339"/>
                <a:gd name="T5" fmla="*/ 69 h 107"/>
                <a:gd name="T6" fmla="*/ 330 w 339"/>
                <a:gd name="T7" fmla="*/ 63 h 107"/>
                <a:gd name="T8" fmla="*/ 339 w 339"/>
                <a:gd name="T9" fmla="*/ 101 h 107"/>
                <a:gd name="T10" fmla="*/ 297 w 339"/>
                <a:gd name="T11" fmla="*/ 107 h 107"/>
                <a:gd name="T12" fmla="*/ 273 w 339"/>
                <a:gd name="T13" fmla="*/ 82 h 107"/>
                <a:gd name="T14" fmla="*/ 248 w 339"/>
                <a:gd name="T15" fmla="*/ 50 h 107"/>
                <a:gd name="T16" fmla="*/ 248 w 339"/>
                <a:gd name="T17" fmla="*/ 12 h 107"/>
                <a:gd name="T18" fmla="*/ 231 w 339"/>
                <a:gd name="T19" fmla="*/ 31 h 107"/>
                <a:gd name="T20" fmla="*/ 248 w 339"/>
                <a:gd name="T21" fmla="*/ 94 h 107"/>
                <a:gd name="T22" fmla="*/ 174 w 339"/>
                <a:gd name="T23" fmla="*/ 101 h 107"/>
                <a:gd name="T24" fmla="*/ 174 w 339"/>
                <a:gd name="T25" fmla="*/ 56 h 107"/>
                <a:gd name="T26" fmla="*/ 124 w 339"/>
                <a:gd name="T27" fmla="*/ 37 h 107"/>
                <a:gd name="T28" fmla="*/ 91 w 339"/>
                <a:gd name="T29" fmla="*/ 31 h 107"/>
                <a:gd name="T30" fmla="*/ 9 w 339"/>
                <a:gd name="T31" fmla="*/ 63 h 107"/>
                <a:gd name="T32" fmla="*/ 0 w 339"/>
                <a:gd name="T33" fmla="*/ 37 h 1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9"/>
                <a:gd name="T52" fmla="*/ 0 h 107"/>
                <a:gd name="T53" fmla="*/ 339 w 339"/>
                <a:gd name="T54" fmla="*/ 107 h 10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9" h="107">
                  <a:moveTo>
                    <a:pt x="0" y="37"/>
                  </a:moveTo>
                  <a:lnTo>
                    <a:pt x="248" y="0"/>
                  </a:lnTo>
                  <a:lnTo>
                    <a:pt x="289" y="69"/>
                  </a:lnTo>
                  <a:lnTo>
                    <a:pt x="330" y="63"/>
                  </a:lnTo>
                  <a:lnTo>
                    <a:pt x="339" y="101"/>
                  </a:lnTo>
                  <a:lnTo>
                    <a:pt x="297" y="107"/>
                  </a:lnTo>
                  <a:lnTo>
                    <a:pt x="273" y="82"/>
                  </a:lnTo>
                  <a:lnTo>
                    <a:pt x="248" y="50"/>
                  </a:lnTo>
                  <a:lnTo>
                    <a:pt x="248" y="12"/>
                  </a:lnTo>
                  <a:lnTo>
                    <a:pt x="231" y="31"/>
                  </a:lnTo>
                  <a:lnTo>
                    <a:pt x="248" y="94"/>
                  </a:lnTo>
                  <a:lnTo>
                    <a:pt x="174" y="101"/>
                  </a:lnTo>
                  <a:lnTo>
                    <a:pt x="174" y="56"/>
                  </a:lnTo>
                  <a:lnTo>
                    <a:pt x="124" y="37"/>
                  </a:lnTo>
                  <a:lnTo>
                    <a:pt x="91" y="31"/>
                  </a:lnTo>
                  <a:lnTo>
                    <a:pt x="9" y="63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23" name="Freeform 42"/>
            <p:cNvSpPr>
              <a:spLocks/>
            </p:cNvSpPr>
            <p:nvPr/>
          </p:nvSpPr>
          <p:spPr bwMode="auto">
            <a:xfrm>
              <a:off x="3337" y="1916"/>
              <a:ext cx="339" cy="107"/>
            </a:xfrm>
            <a:custGeom>
              <a:avLst/>
              <a:gdLst>
                <a:gd name="T0" fmla="*/ 0 w 339"/>
                <a:gd name="T1" fmla="*/ 37 h 107"/>
                <a:gd name="T2" fmla="*/ 248 w 339"/>
                <a:gd name="T3" fmla="*/ 0 h 107"/>
                <a:gd name="T4" fmla="*/ 289 w 339"/>
                <a:gd name="T5" fmla="*/ 69 h 107"/>
                <a:gd name="T6" fmla="*/ 330 w 339"/>
                <a:gd name="T7" fmla="*/ 63 h 107"/>
                <a:gd name="T8" fmla="*/ 339 w 339"/>
                <a:gd name="T9" fmla="*/ 101 h 107"/>
                <a:gd name="T10" fmla="*/ 297 w 339"/>
                <a:gd name="T11" fmla="*/ 107 h 107"/>
                <a:gd name="T12" fmla="*/ 273 w 339"/>
                <a:gd name="T13" fmla="*/ 82 h 107"/>
                <a:gd name="T14" fmla="*/ 248 w 339"/>
                <a:gd name="T15" fmla="*/ 50 h 107"/>
                <a:gd name="T16" fmla="*/ 248 w 339"/>
                <a:gd name="T17" fmla="*/ 12 h 107"/>
                <a:gd name="T18" fmla="*/ 231 w 339"/>
                <a:gd name="T19" fmla="*/ 31 h 107"/>
                <a:gd name="T20" fmla="*/ 248 w 339"/>
                <a:gd name="T21" fmla="*/ 94 h 107"/>
                <a:gd name="T22" fmla="*/ 174 w 339"/>
                <a:gd name="T23" fmla="*/ 101 h 107"/>
                <a:gd name="T24" fmla="*/ 174 w 339"/>
                <a:gd name="T25" fmla="*/ 56 h 107"/>
                <a:gd name="T26" fmla="*/ 124 w 339"/>
                <a:gd name="T27" fmla="*/ 37 h 107"/>
                <a:gd name="T28" fmla="*/ 91 w 339"/>
                <a:gd name="T29" fmla="*/ 31 h 107"/>
                <a:gd name="T30" fmla="*/ 9 w 339"/>
                <a:gd name="T31" fmla="*/ 63 h 107"/>
                <a:gd name="T32" fmla="*/ 0 w 339"/>
                <a:gd name="T33" fmla="*/ 37 h 1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9"/>
                <a:gd name="T52" fmla="*/ 0 h 107"/>
                <a:gd name="T53" fmla="*/ 339 w 339"/>
                <a:gd name="T54" fmla="*/ 107 h 10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9" h="107">
                  <a:moveTo>
                    <a:pt x="0" y="37"/>
                  </a:moveTo>
                  <a:lnTo>
                    <a:pt x="248" y="0"/>
                  </a:lnTo>
                  <a:lnTo>
                    <a:pt x="289" y="69"/>
                  </a:lnTo>
                  <a:lnTo>
                    <a:pt x="330" y="63"/>
                  </a:lnTo>
                  <a:lnTo>
                    <a:pt x="339" y="101"/>
                  </a:lnTo>
                  <a:lnTo>
                    <a:pt x="297" y="107"/>
                  </a:lnTo>
                  <a:lnTo>
                    <a:pt x="273" y="82"/>
                  </a:lnTo>
                  <a:lnTo>
                    <a:pt x="248" y="50"/>
                  </a:lnTo>
                  <a:lnTo>
                    <a:pt x="248" y="12"/>
                  </a:lnTo>
                  <a:lnTo>
                    <a:pt x="231" y="31"/>
                  </a:lnTo>
                  <a:lnTo>
                    <a:pt x="248" y="94"/>
                  </a:lnTo>
                  <a:lnTo>
                    <a:pt x="174" y="101"/>
                  </a:lnTo>
                  <a:lnTo>
                    <a:pt x="174" y="56"/>
                  </a:lnTo>
                  <a:lnTo>
                    <a:pt x="124" y="37"/>
                  </a:lnTo>
                  <a:lnTo>
                    <a:pt x="91" y="31"/>
                  </a:lnTo>
                  <a:lnTo>
                    <a:pt x="9" y="63"/>
                  </a:lnTo>
                  <a:lnTo>
                    <a:pt x="0" y="37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0" name="Group 43"/>
          <p:cNvGrpSpPr>
            <a:grpSpLocks/>
          </p:cNvGrpSpPr>
          <p:nvPr/>
        </p:nvGrpSpPr>
        <p:grpSpPr bwMode="auto">
          <a:xfrm>
            <a:off x="1220454" y="2903431"/>
            <a:ext cx="586831" cy="433782"/>
            <a:chOff x="605" y="1334"/>
            <a:chExt cx="438" cy="253"/>
          </a:xfrm>
          <a:solidFill>
            <a:schemeClr val="bg1"/>
          </a:solidFill>
        </p:grpSpPr>
        <p:sp>
          <p:nvSpPr>
            <p:cNvPr id="16620" name="Freeform 44"/>
            <p:cNvSpPr>
              <a:spLocks/>
            </p:cNvSpPr>
            <p:nvPr/>
          </p:nvSpPr>
          <p:spPr bwMode="auto">
            <a:xfrm>
              <a:off x="605" y="1334"/>
              <a:ext cx="438" cy="253"/>
            </a:xfrm>
            <a:custGeom>
              <a:avLst/>
              <a:gdLst>
                <a:gd name="T0" fmla="*/ 116 w 438"/>
                <a:gd name="T1" fmla="*/ 0 h 253"/>
                <a:gd name="T2" fmla="*/ 207 w 438"/>
                <a:gd name="T3" fmla="*/ 19 h 253"/>
                <a:gd name="T4" fmla="*/ 273 w 438"/>
                <a:gd name="T5" fmla="*/ 32 h 253"/>
                <a:gd name="T6" fmla="*/ 306 w 438"/>
                <a:gd name="T7" fmla="*/ 38 h 253"/>
                <a:gd name="T8" fmla="*/ 339 w 438"/>
                <a:gd name="T9" fmla="*/ 44 h 253"/>
                <a:gd name="T10" fmla="*/ 388 w 438"/>
                <a:gd name="T11" fmla="*/ 51 h 253"/>
                <a:gd name="T12" fmla="*/ 438 w 438"/>
                <a:gd name="T13" fmla="*/ 57 h 253"/>
                <a:gd name="T14" fmla="*/ 405 w 438"/>
                <a:gd name="T15" fmla="*/ 253 h 253"/>
                <a:gd name="T16" fmla="*/ 231 w 438"/>
                <a:gd name="T17" fmla="*/ 221 h 253"/>
                <a:gd name="T18" fmla="*/ 215 w 438"/>
                <a:gd name="T19" fmla="*/ 234 h 253"/>
                <a:gd name="T20" fmla="*/ 182 w 438"/>
                <a:gd name="T21" fmla="*/ 215 h 253"/>
                <a:gd name="T22" fmla="*/ 149 w 438"/>
                <a:gd name="T23" fmla="*/ 234 h 253"/>
                <a:gd name="T24" fmla="*/ 124 w 438"/>
                <a:gd name="T25" fmla="*/ 221 h 253"/>
                <a:gd name="T26" fmla="*/ 58 w 438"/>
                <a:gd name="T27" fmla="*/ 215 h 253"/>
                <a:gd name="T28" fmla="*/ 66 w 438"/>
                <a:gd name="T29" fmla="*/ 183 h 253"/>
                <a:gd name="T30" fmla="*/ 17 w 438"/>
                <a:gd name="T31" fmla="*/ 183 h 253"/>
                <a:gd name="T32" fmla="*/ 9 w 438"/>
                <a:gd name="T33" fmla="*/ 164 h 253"/>
                <a:gd name="T34" fmla="*/ 25 w 438"/>
                <a:gd name="T35" fmla="*/ 145 h 253"/>
                <a:gd name="T36" fmla="*/ 9 w 438"/>
                <a:gd name="T37" fmla="*/ 126 h 253"/>
                <a:gd name="T38" fmla="*/ 9 w 438"/>
                <a:gd name="T39" fmla="*/ 82 h 253"/>
                <a:gd name="T40" fmla="*/ 0 w 438"/>
                <a:gd name="T41" fmla="*/ 44 h 253"/>
                <a:gd name="T42" fmla="*/ 9 w 438"/>
                <a:gd name="T43" fmla="*/ 32 h 253"/>
                <a:gd name="T44" fmla="*/ 25 w 438"/>
                <a:gd name="T45" fmla="*/ 32 h 253"/>
                <a:gd name="T46" fmla="*/ 50 w 438"/>
                <a:gd name="T47" fmla="*/ 57 h 253"/>
                <a:gd name="T48" fmla="*/ 99 w 438"/>
                <a:gd name="T49" fmla="*/ 63 h 253"/>
                <a:gd name="T50" fmla="*/ 108 w 438"/>
                <a:gd name="T51" fmla="*/ 76 h 253"/>
                <a:gd name="T52" fmla="*/ 83 w 438"/>
                <a:gd name="T53" fmla="*/ 76 h 253"/>
                <a:gd name="T54" fmla="*/ 83 w 438"/>
                <a:gd name="T55" fmla="*/ 95 h 253"/>
                <a:gd name="T56" fmla="*/ 99 w 438"/>
                <a:gd name="T57" fmla="*/ 95 h 253"/>
                <a:gd name="T58" fmla="*/ 99 w 438"/>
                <a:gd name="T59" fmla="*/ 114 h 253"/>
                <a:gd name="T60" fmla="*/ 75 w 438"/>
                <a:gd name="T61" fmla="*/ 120 h 253"/>
                <a:gd name="T62" fmla="*/ 75 w 438"/>
                <a:gd name="T63" fmla="*/ 133 h 253"/>
                <a:gd name="T64" fmla="*/ 108 w 438"/>
                <a:gd name="T65" fmla="*/ 133 h 253"/>
                <a:gd name="T66" fmla="*/ 116 w 438"/>
                <a:gd name="T67" fmla="*/ 107 h 253"/>
                <a:gd name="T68" fmla="*/ 132 w 438"/>
                <a:gd name="T69" fmla="*/ 88 h 253"/>
                <a:gd name="T70" fmla="*/ 108 w 438"/>
                <a:gd name="T71" fmla="*/ 51 h 253"/>
                <a:gd name="T72" fmla="*/ 124 w 438"/>
                <a:gd name="T73" fmla="*/ 38 h 253"/>
                <a:gd name="T74" fmla="*/ 116 w 438"/>
                <a:gd name="T75" fmla="*/ 0 h 2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38"/>
                <a:gd name="T115" fmla="*/ 0 h 253"/>
                <a:gd name="T116" fmla="*/ 438 w 438"/>
                <a:gd name="T117" fmla="*/ 253 h 2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38" h="253">
                  <a:moveTo>
                    <a:pt x="116" y="0"/>
                  </a:moveTo>
                  <a:lnTo>
                    <a:pt x="207" y="19"/>
                  </a:lnTo>
                  <a:lnTo>
                    <a:pt x="273" y="32"/>
                  </a:lnTo>
                  <a:lnTo>
                    <a:pt x="306" y="38"/>
                  </a:lnTo>
                  <a:lnTo>
                    <a:pt x="339" y="44"/>
                  </a:lnTo>
                  <a:lnTo>
                    <a:pt x="388" y="51"/>
                  </a:lnTo>
                  <a:lnTo>
                    <a:pt x="438" y="57"/>
                  </a:lnTo>
                  <a:lnTo>
                    <a:pt x="405" y="253"/>
                  </a:lnTo>
                  <a:lnTo>
                    <a:pt x="231" y="221"/>
                  </a:lnTo>
                  <a:lnTo>
                    <a:pt x="215" y="234"/>
                  </a:lnTo>
                  <a:lnTo>
                    <a:pt x="182" y="215"/>
                  </a:lnTo>
                  <a:lnTo>
                    <a:pt x="149" y="234"/>
                  </a:lnTo>
                  <a:lnTo>
                    <a:pt x="124" y="221"/>
                  </a:lnTo>
                  <a:lnTo>
                    <a:pt x="58" y="215"/>
                  </a:lnTo>
                  <a:lnTo>
                    <a:pt x="66" y="183"/>
                  </a:lnTo>
                  <a:lnTo>
                    <a:pt x="17" y="183"/>
                  </a:lnTo>
                  <a:lnTo>
                    <a:pt x="9" y="164"/>
                  </a:lnTo>
                  <a:lnTo>
                    <a:pt x="25" y="145"/>
                  </a:lnTo>
                  <a:lnTo>
                    <a:pt x="9" y="126"/>
                  </a:lnTo>
                  <a:lnTo>
                    <a:pt x="9" y="82"/>
                  </a:lnTo>
                  <a:lnTo>
                    <a:pt x="0" y="44"/>
                  </a:lnTo>
                  <a:lnTo>
                    <a:pt x="9" y="32"/>
                  </a:lnTo>
                  <a:lnTo>
                    <a:pt x="25" y="32"/>
                  </a:lnTo>
                  <a:lnTo>
                    <a:pt x="50" y="57"/>
                  </a:lnTo>
                  <a:lnTo>
                    <a:pt x="99" y="63"/>
                  </a:lnTo>
                  <a:lnTo>
                    <a:pt x="108" y="76"/>
                  </a:lnTo>
                  <a:lnTo>
                    <a:pt x="83" y="76"/>
                  </a:lnTo>
                  <a:lnTo>
                    <a:pt x="83" y="95"/>
                  </a:lnTo>
                  <a:lnTo>
                    <a:pt x="99" y="95"/>
                  </a:lnTo>
                  <a:lnTo>
                    <a:pt x="99" y="114"/>
                  </a:lnTo>
                  <a:lnTo>
                    <a:pt x="75" y="120"/>
                  </a:lnTo>
                  <a:lnTo>
                    <a:pt x="75" y="133"/>
                  </a:lnTo>
                  <a:lnTo>
                    <a:pt x="108" y="133"/>
                  </a:lnTo>
                  <a:lnTo>
                    <a:pt x="116" y="107"/>
                  </a:lnTo>
                  <a:lnTo>
                    <a:pt x="132" y="88"/>
                  </a:lnTo>
                  <a:lnTo>
                    <a:pt x="108" y="51"/>
                  </a:lnTo>
                  <a:lnTo>
                    <a:pt x="124" y="38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21" name="Freeform 45"/>
            <p:cNvSpPr>
              <a:spLocks/>
            </p:cNvSpPr>
            <p:nvPr/>
          </p:nvSpPr>
          <p:spPr bwMode="auto">
            <a:xfrm>
              <a:off x="605" y="1334"/>
              <a:ext cx="438" cy="253"/>
            </a:xfrm>
            <a:custGeom>
              <a:avLst/>
              <a:gdLst>
                <a:gd name="T0" fmla="*/ 116 w 438"/>
                <a:gd name="T1" fmla="*/ 0 h 253"/>
                <a:gd name="T2" fmla="*/ 207 w 438"/>
                <a:gd name="T3" fmla="*/ 19 h 253"/>
                <a:gd name="T4" fmla="*/ 273 w 438"/>
                <a:gd name="T5" fmla="*/ 32 h 253"/>
                <a:gd name="T6" fmla="*/ 306 w 438"/>
                <a:gd name="T7" fmla="*/ 38 h 253"/>
                <a:gd name="T8" fmla="*/ 339 w 438"/>
                <a:gd name="T9" fmla="*/ 44 h 253"/>
                <a:gd name="T10" fmla="*/ 388 w 438"/>
                <a:gd name="T11" fmla="*/ 51 h 253"/>
                <a:gd name="T12" fmla="*/ 438 w 438"/>
                <a:gd name="T13" fmla="*/ 57 h 253"/>
                <a:gd name="T14" fmla="*/ 405 w 438"/>
                <a:gd name="T15" fmla="*/ 253 h 253"/>
                <a:gd name="T16" fmla="*/ 231 w 438"/>
                <a:gd name="T17" fmla="*/ 221 h 253"/>
                <a:gd name="T18" fmla="*/ 215 w 438"/>
                <a:gd name="T19" fmla="*/ 234 h 253"/>
                <a:gd name="T20" fmla="*/ 182 w 438"/>
                <a:gd name="T21" fmla="*/ 215 h 253"/>
                <a:gd name="T22" fmla="*/ 149 w 438"/>
                <a:gd name="T23" fmla="*/ 234 h 253"/>
                <a:gd name="T24" fmla="*/ 124 w 438"/>
                <a:gd name="T25" fmla="*/ 221 h 253"/>
                <a:gd name="T26" fmla="*/ 58 w 438"/>
                <a:gd name="T27" fmla="*/ 215 h 253"/>
                <a:gd name="T28" fmla="*/ 66 w 438"/>
                <a:gd name="T29" fmla="*/ 183 h 253"/>
                <a:gd name="T30" fmla="*/ 17 w 438"/>
                <a:gd name="T31" fmla="*/ 183 h 253"/>
                <a:gd name="T32" fmla="*/ 9 w 438"/>
                <a:gd name="T33" fmla="*/ 164 h 253"/>
                <a:gd name="T34" fmla="*/ 25 w 438"/>
                <a:gd name="T35" fmla="*/ 145 h 253"/>
                <a:gd name="T36" fmla="*/ 9 w 438"/>
                <a:gd name="T37" fmla="*/ 126 h 253"/>
                <a:gd name="T38" fmla="*/ 9 w 438"/>
                <a:gd name="T39" fmla="*/ 82 h 253"/>
                <a:gd name="T40" fmla="*/ 0 w 438"/>
                <a:gd name="T41" fmla="*/ 44 h 253"/>
                <a:gd name="T42" fmla="*/ 9 w 438"/>
                <a:gd name="T43" fmla="*/ 32 h 253"/>
                <a:gd name="T44" fmla="*/ 25 w 438"/>
                <a:gd name="T45" fmla="*/ 32 h 253"/>
                <a:gd name="T46" fmla="*/ 50 w 438"/>
                <a:gd name="T47" fmla="*/ 57 h 253"/>
                <a:gd name="T48" fmla="*/ 99 w 438"/>
                <a:gd name="T49" fmla="*/ 63 h 253"/>
                <a:gd name="T50" fmla="*/ 108 w 438"/>
                <a:gd name="T51" fmla="*/ 76 h 253"/>
                <a:gd name="T52" fmla="*/ 83 w 438"/>
                <a:gd name="T53" fmla="*/ 76 h 253"/>
                <a:gd name="T54" fmla="*/ 83 w 438"/>
                <a:gd name="T55" fmla="*/ 95 h 253"/>
                <a:gd name="T56" fmla="*/ 99 w 438"/>
                <a:gd name="T57" fmla="*/ 95 h 253"/>
                <a:gd name="T58" fmla="*/ 99 w 438"/>
                <a:gd name="T59" fmla="*/ 114 h 253"/>
                <a:gd name="T60" fmla="*/ 75 w 438"/>
                <a:gd name="T61" fmla="*/ 120 h 253"/>
                <a:gd name="T62" fmla="*/ 75 w 438"/>
                <a:gd name="T63" fmla="*/ 133 h 253"/>
                <a:gd name="T64" fmla="*/ 108 w 438"/>
                <a:gd name="T65" fmla="*/ 133 h 253"/>
                <a:gd name="T66" fmla="*/ 116 w 438"/>
                <a:gd name="T67" fmla="*/ 107 h 253"/>
                <a:gd name="T68" fmla="*/ 132 w 438"/>
                <a:gd name="T69" fmla="*/ 88 h 253"/>
                <a:gd name="T70" fmla="*/ 108 w 438"/>
                <a:gd name="T71" fmla="*/ 51 h 253"/>
                <a:gd name="T72" fmla="*/ 124 w 438"/>
                <a:gd name="T73" fmla="*/ 38 h 253"/>
                <a:gd name="T74" fmla="*/ 116 w 438"/>
                <a:gd name="T75" fmla="*/ 0 h 2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38"/>
                <a:gd name="T115" fmla="*/ 0 h 253"/>
                <a:gd name="T116" fmla="*/ 438 w 438"/>
                <a:gd name="T117" fmla="*/ 253 h 2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38" h="253">
                  <a:moveTo>
                    <a:pt x="116" y="0"/>
                  </a:moveTo>
                  <a:lnTo>
                    <a:pt x="207" y="19"/>
                  </a:lnTo>
                  <a:lnTo>
                    <a:pt x="273" y="32"/>
                  </a:lnTo>
                  <a:lnTo>
                    <a:pt x="306" y="38"/>
                  </a:lnTo>
                  <a:lnTo>
                    <a:pt x="339" y="44"/>
                  </a:lnTo>
                  <a:lnTo>
                    <a:pt x="388" y="51"/>
                  </a:lnTo>
                  <a:lnTo>
                    <a:pt x="438" y="57"/>
                  </a:lnTo>
                  <a:lnTo>
                    <a:pt x="405" y="253"/>
                  </a:lnTo>
                  <a:lnTo>
                    <a:pt x="231" y="221"/>
                  </a:lnTo>
                  <a:lnTo>
                    <a:pt x="215" y="234"/>
                  </a:lnTo>
                  <a:lnTo>
                    <a:pt x="182" y="215"/>
                  </a:lnTo>
                  <a:lnTo>
                    <a:pt x="149" y="234"/>
                  </a:lnTo>
                  <a:lnTo>
                    <a:pt x="124" y="221"/>
                  </a:lnTo>
                  <a:lnTo>
                    <a:pt x="58" y="215"/>
                  </a:lnTo>
                  <a:lnTo>
                    <a:pt x="66" y="183"/>
                  </a:lnTo>
                  <a:lnTo>
                    <a:pt x="17" y="183"/>
                  </a:lnTo>
                  <a:lnTo>
                    <a:pt x="9" y="164"/>
                  </a:lnTo>
                  <a:lnTo>
                    <a:pt x="25" y="145"/>
                  </a:lnTo>
                  <a:lnTo>
                    <a:pt x="9" y="126"/>
                  </a:lnTo>
                  <a:lnTo>
                    <a:pt x="9" y="82"/>
                  </a:lnTo>
                  <a:lnTo>
                    <a:pt x="0" y="44"/>
                  </a:lnTo>
                  <a:lnTo>
                    <a:pt x="9" y="32"/>
                  </a:lnTo>
                  <a:lnTo>
                    <a:pt x="25" y="32"/>
                  </a:lnTo>
                  <a:lnTo>
                    <a:pt x="50" y="57"/>
                  </a:lnTo>
                  <a:lnTo>
                    <a:pt x="99" y="63"/>
                  </a:lnTo>
                  <a:lnTo>
                    <a:pt x="108" y="76"/>
                  </a:lnTo>
                  <a:lnTo>
                    <a:pt x="83" y="76"/>
                  </a:lnTo>
                  <a:lnTo>
                    <a:pt x="83" y="95"/>
                  </a:lnTo>
                  <a:lnTo>
                    <a:pt x="99" y="95"/>
                  </a:lnTo>
                  <a:lnTo>
                    <a:pt x="99" y="114"/>
                  </a:lnTo>
                  <a:lnTo>
                    <a:pt x="75" y="120"/>
                  </a:lnTo>
                  <a:lnTo>
                    <a:pt x="75" y="133"/>
                  </a:lnTo>
                  <a:lnTo>
                    <a:pt x="108" y="133"/>
                  </a:lnTo>
                  <a:lnTo>
                    <a:pt x="116" y="107"/>
                  </a:lnTo>
                  <a:lnTo>
                    <a:pt x="132" y="88"/>
                  </a:lnTo>
                  <a:lnTo>
                    <a:pt x="108" y="51"/>
                  </a:lnTo>
                  <a:lnTo>
                    <a:pt x="124" y="38"/>
                  </a:lnTo>
                  <a:lnTo>
                    <a:pt x="116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1" name="Group 46"/>
          <p:cNvGrpSpPr>
            <a:grpSpLocks/>
          </p:cNvGrpSpPr>
          <p:nvPr/>
        </p:nvGrpSpPr>
        <p:grpSpPr bwMode="auto">
          <a:xfrm>
            <a:off x="1078359" y="3217231"/>
            <a:ext cx="739997" cy="553764"/>
            <a:chOff x="498" y="1517"/>
            <a:chExt cx="553" cy="323"/>
          </a:xfrm>
          <a:solidFill>
            <a:schemeClr val="bg1"/>
          </a:solidFill>
        </p:grpSpPr>
        <p:sp>
          <p:nvSpPr>
            <p:cNvPr id="16618" name="Freeform 47"/>
            <p:cNvSpPr>
              <a:spLocks/>
            </p:cNvSpPr>
            <p:nvPr/>
          </p:nvSpPr>
          <p:spPr bwMode="auto">
            <a:xfrm>
              <a:off x="498" y="1517"/>
              <a:ext cx="553" cy="323"/>
            </a:xfrm>
            <a:custGeom>
              <a:avLst/>
              <a:gdLst>
                <a:gd name="T0" fmla="*/ 124 w 553"/>
                <a:gd name="T1" fmla="*/ 0 h 323"/>
                <a:gd name="T2" fmla="*/ 107 w 553"/>
                <a:gd name="T3" fmla="*/ 7 h 323"/>
                <a:gd name="T4" fmla="*/ 99 w 553"/>
                <a:gd name="T5" fmla="*/ 32 h 323"/>
                <a:gd name="T6" fmla="*/ 91 w 553"/>
                <a:gd name="T7" fmla="*/ 57 h 323"/>
                <a:gd name="T8" fmla="*/ 83 w 553"/>
                <a:gd name="T9" fmla="*/ 76 h 323"/>
                <a:gd name="T10" fmla="*/ 74 w 553"/>
                <a:gd name="T11" fmla="*/ 95 h 323"/>
                <a:gd name="T12" fmla="*/ 58 w 553"/>
                <a:gd name="T13" fmla="*/ 120 h 323"/>
                <a:gd name="T14" fmla="*/ 41 w 553"/>
                <a:gd name="T15" fmla="*/ 139 h 323"/>
                <a:gd name="T16" fmla="*/ 25 w 553"/>
                <a:gd name="T17" fmla="*/ 171 h 323"/>
                <a:gd name="T18" fmla="*/ 0 w 553"/>
                <a:gd name="T19" fmla="*/ 196 h 323"/>
                <a:gd name="T20" fmla="*/ 0 w 553"/>
                <a:gd name="T21" fmla="*/ 247 h 323"/>
                <a:gd name="T22" fmla="*/ 314 w 553"/>
                <a:gd name="T23" fmla="*/ 297 h 323"/>
                <a:gd name="T24" fmla="*/ 454 w 553"/>
                <a:gd name="T25" fmla="*/ 323 h 323"/>
                <a:gd name="T26" fmla="*/ 487 w 553"/>
                <a:gd name="T27" fmla="*/ 209 h 323"/>
                <a:gd name="T28" fmla="*/ 504 w 553"/>
                <a:gd name="T29" fmla="*/ 196 h 323"/>
                <a:gd name="T30" fmla="*/ 487 w 553"/>
                <a:gd name="T31" fmla="*/ 177 h 323"/>
                <a:gd name="T32" fmla="*/ 495 w 553"/>
                <a:gd name="T33" fmla="*/ 152 h 323"/>
                <a:gd name="T34" fmla="*/ 553 w 553"/>
                <a:gd name="T35" fmla="*/ 108 h 323"/>
                <a:gd name="T36" fmla="*/ 512 w 553"/>
                <a:gd name="T37" fmla="*/ 70 h 323"/>
                <a:gd name="T38" fmla="*/ 338 w 553"/>
                <a:gd name="T39" fmla="*/ 38 h 323"/>
                <a:gd name="T40" fmla="*/ 322 w 553"/>
                <a:gd name="T41" fmla="*/ 51 h 323"/>
                <a:gd name="T42" fmla="*/ 289 w 553"/>
                <a:gd name="T43" fmla="*/ 32 h 323"/>
                <a:gd name="T44" fmla="*/ 256 w 553"/>
                <a:gd name="T45" fmla="*/ 51 h 323"/>
                <a:gd name="T46" fmla="*/ 231 w 553"/>
                <a:gd name="T47" fmla="*/ 32 h 323"/>
                <a:gd name="T48" fmla="*/ 165 w 553"/>
                <a:gd name="T49" fmla="*/ 32 h 323"/>
                <a:gd name="T50" fmla="*/ 173 w 553"/>
                <a:gd name="T51" fmla="*/ 0 h 323"/>
                <a:gd name="T52" fmla="*/ 124 w 553"/>
                <a:gd name="T53" fmla="*/ 0 h 3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53"/>
                <a:gd name="T82" fmla="*/ 0 h 323"/>
                <a:gd name="T83" fmla="*/ 553 w 553"/>
                <a:gd name="T84" fmla="*/ 323 h 3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53" h="323">
                  <a:moveTo>
                    <a:pt x="124" y="0"/>
                  </a:moveTo>
                  <a:lnTo>
                    <a:pt x="107" y="7"/>
                  </a:lnTo>
                  <a:lnTo>
                    <a:pt x="99" y="32"/>
                  </a:lnTo>
                  <a:lnTo>
                    <a:pt x="91" y="57"/>
                  </a:lnTo>
                  <a:lnTo>
                    <a:pt x="83" y="76"/>
                  </a:lnTo>
                  <a:lnTo>
                    <a:pt x="74" y="95"/>
                  </a:lnTo>
                  <a:lnTo>
                    <a:pt x="58" y="120"/>
                  </a:lnTo>
                  <a:lnTo>
                    <a:pt x="41" y="139"/>
                  </a:lnTo>
                  <a:lnTo>
                    <a:pt x="25" y="171"/>
                  </a:lnTo>
                  <a:lnTo>
                    <a:pt x="0" y="196"/>
                  </a:lnTo>
                  <a:lnTo>
                    <a:pt x="0" y="247"/>
                  </a:lnTo>
                  <a:lnTo>
                    <a:pt x="314" y="297"/>
                  </a:lnTo>
                  <a:lnTo>
                    <a:pt x="454" y="323"/>
                  </a:lnTo>
                  <a:lnTo>
                    <a:pt x="487" y="209"/>
                  </a:lnTo>
                  <a:lnTo>
                    <a:pt x="504" y="196"/>
                  </a:lnTo>
                  <a:lnTo>
                    <a:pt x="487" y="177"/>
                  </a:lnTo>
                  <a:lnTo>
                    <a:pt x="495" y="152"/>
                  </a:lnTo>
                  <a:lnTo>
                    <a:pt x="553" y="108"/>
                  </a:lnTo>
                  <a:lnTo>
                    <a:pt x="512" y="70"/>
                  </a:lnTo>
                  <a:lnTo>
                    <a:pt x="338" y="38"/>
                  </a:lnTo>
                  <a:lnTo>
                    <a:pt x="322" y="51"/>
                  </a:lnTo>
                  <a:lnTo>
                    <a:pt x="289" y="32"/>
                  </a:lnTo>
                  <a:lnTo>
                    <a:pt x="256" y="51"/>
                  </a:lnTo>
                  <a:lnTo>
                    <a:pt x="231" y="32"/>
                  </a:lnTo>
                  <a:lnTo>
                    <a:pt x="165" y="32"/>
                  </a:lnTo>
                  <a:lnTo>
                    <a:pt x="173" y="0"/>
                  </a:lnTo>
                  <a:lnTo>
                    <a:pt x="12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19" name="Freeform 48"/>
            <p:cNvSpPr>
              <a:spLocks/>
            </p:cNvSpPr>
            <p:nvPr/>
          </p:nvSpPr>
          <p:spPr bwMode="auto">
            <a:xfrm>
              <a:off x="498" y="1517"/>
              <a:ext cx="553" cy="323"/>
            </a:xfrm>
            <a:custGeom>
              <a:avLst/>
              <a:gdLst>
                <a:gd name="T0" fmla="*/ 124 w 553"/>
                <a:gd name="T1" fmla="*/ 0 h 323"/>
                <a:gd name="T2" fmla="*/ 107 w 553"/>
                <a:gd name="T3" fmla="*/ 7 h 323"/>
                <a:gd name="T4" fmla="*/ 99 w 553"/>
                <a:gd name="T5" fmla="*/ 32 h 323"/>
                <a:gd name="T6" fmla="*/ 91 w 553"/>
                <a:gd name="T7" fmla="*/ 57 h 323"/>
                <a:gd name="T8" fmla="*/ 83 w 553"/>
                <a:gd name="T9" fmla="*/ 76 h 323"/>
                <a:gd name="T10" fmla="*/ 74 w 553"/>
                <a:gd name="T11" fmla="*/ 95 h 323"/>
                <a:gd name="T12" fmla="*/ 58 w 553"/>
                <a:gd name="T13" fmla="*/ 120 h 323"/>
                <a:gd name="T14" fmla="*/ 41 w 553"/>
                <a:gd name="T15" fmla="*/ 139 h 323"/>
                <a:gd name="T16" fmla="*/ 25 w 553"/>
                <a:gd name="T17" fmla="*/ 171 h 323"/>
                <a:gd name="T18" fmla="*/ 0 w 553"/>
                <a:gd name="T19" fmla="*/ 196 h 323"/>
                <a:gd name="T20" fmla="*/ 0 w 553"/>
                <a:gd name="T21" fmla="*/ 247 h 323"/>
                <a:gd name="T22" fmla="*/ 314 w 553"/>
                <a:gd name="T23" fmla="*/ 297 h 323"/>
                <a:gd name="T24" fmla="*/ 454 w 553"/>
                <a:gd name="T25" fmla="*/ 323 h 323"/>
                <a:gd name="T26" fmla="*/ 487 w 553"/>
                <a:gd name="T27" fmla="*/ 209 h 323"/>
                <a:gd name="T28" fmla="*/ 504 w 553"/>
                <a:gd name="T29" fmla="*/ 196 h 323"/>
                <a:gd name="T30" fmla="*/ 487 w 553"/>
                <a:gd name="T31" fmla="*/ 177 h 323"/>
                <a:gd name="T32" fmla="*/ 495 w 553"/>
                <a:gd name="T33" fmla="*/ 152 h 323"/>
                <a:gd name="T34" fmla="*/ 553 w 553"/>
                <a:gd name="T35" fmla="*/ 108 h 323"/>
                <a:gd name="T36" fmla="*/ 512 w 553"/>
                <a:gd name="T37" fmla="*/ 70 h 323"/>
                <a:gd name="T38" fmla="*/ 338 w 553"/>
                <a:gd name="T39" fmla="*/ 38 h 323"/>
                <a:gd name="T40" fmla="*/ 322 w 553"/>
                <a:gd name="T41" fmla="*/ 51 h 323"/>
                <a:gd name="T42" fmla="*/ 289 w 553"/>
                <a:gd name="T43" fmla="*/ 32 h 323"/>
                <a:gd name="T44" fmla="*/ 256 w 553"/>
                <a:gd name="T45" fmla="*/ 51 h 323"/>
                <a:gd name="T46" fmla="*/ 231 w 553"/>
                <a:gd name="T47" fmla="*/ 32 h 323"/>
                <a:gd name="T48" fmla="*/ 165 w 553"/>
                <a:gd name="T49" fmla="*/ 32 h 323"/>
                <a:gd name="T50" fmla="*/ 173 w 553"/>
                <a:gd name="T51" fmla="*/ 0 h 323"/>
                <a:gd name="T52" fmla="*/ 124 w 553"/>
                <a:gd name="T53" fmla="*/ 0 h 3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53"/>
                <a:gd name="T82" fmla="*/ 0 h 323"/>
                <a:gd name="T83" fmla="*/ 553 w 553"/>
                <a:gd name="T84" fmla="*/ 323 h 3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53" h="323">
                  <a:moveTo>
                    <a:pt x="124" y="0"/>
                  </a:moveTo>
                  <a:lnTo>
                    <a:pt x="107" y="7"/>
                  </a:lnTo>
                  <a:lnTo>
                    <a:pt x="99" y="32"/>
                  </a:lnTo>
                  <a:lnTo>
                    <a:pt x="91" y="57"/>
                  </a:lnTo>
                  <a:lnTo>
                    <a:pt x="83" y="76"/>
                  </a:lnTo>
                  <a:lnTo>
                    <a:pt x="74" y="95"/>
                  </a:lnTo>
                  <a:lnTo>
                    <a:pt x="58" y="120"/>
                  </a:lnTo>
                  <a:lnTo>
                    <a:pt x="41" y="139"/>
                  </a:lnTo>
                  <a:lnTo>
                    <a:pt x="25" y="171"/>
                  </a:lnTo>
                  <a:lnTo>
                    <a:pt x="0" y="196"/>
                  </a:lnTo>
                  <a:lnTo>
                    <a:pt x="0" y="247"/>
                  </a:lnTo>
                  <a:lnTo>
                    <a:pt x="314" y="297"/>
                  </a:lnTo>
                  <a:lnTo>
                    <a:pt x="454" y="323"/>
                  </a:lnTo>
                  <a:lnTo>
                    <a:pt x="487" y="209"/>
                  </a:lnTo>
                  <a:lnTo>
                    <a:pt x="504" y="196"/>
                  </a:lnTo>
                  <a:lnTo>
                    <a:pt x="487" y="177"/>
                  </a:lnTo>
                  <a:lnTo>
                    <a:pt x="495" y="152"/>
                  </a:lnTo>
                  <a:lnTo>
                    <a:pt x="553" y="108"/>
                  </a:lnTo>
                  <a:lnTo>
                    <a:pt x="512" y="70"/>
                  </a:lnTo>
                  <a:lnTo>
                    <a:pt x="338" y="38"/>
                  </a:lnTo>
                  <a:lnTo>
                    <a:pt x="322" y="51"/>
                  </a:lnTo>
                  <a:lnTo>
                    <a:pt x="289" y="32"/>
                  </a:lnTo>
                  <a:lnTo>
                    <a:pt x="256" y="51"/>
                  </a:lnTo>
                  <a:lnTo>
                    <a:pt x="231" y="32"/>
                  </a:lnTo>
                  <a:lnTo>
                    <a:pt x="165" y="32"/>
                  </a:lnTo>
                  <a:lnTo>
                    <a:pt x="173" y="0"/>
                  </a:lnTo>
                  <a:lnTo>
                    <a:pt x="124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2" name="Group 49"/>
          <p:cNvGrpSpPr>
            <a:grpSpLocks/>
          </p:cNvGrpSpPr>
          <p:nvPr/>
        </p:nvGrpSpPr>
        <p:grpSpPr bwMode="auto">
          <a:xfrm>
            <a:off x="1022998" y="3641782"/>
            <a:ext cx="773214" cy="1179517"/>
            <a:chOff x="457" y="1764"/>
            <a:chExt cx="578" cy="689"/>
          </a:xfrm>
          <a:solidFill>
            <a:schemeClr val="bg1"/>
          </a:solidFill>
        </p:grpSpPr>
        <p:sp>
          <p:nvSpPr>
            <p:cNvPr id="16616" name="Freeform 50"/>
            <p:cNvSpPr>
              <a:spLocks/>
            </p:cNvSpPr>
            <p:nvPr/>
          </p:nvSpPr>
          <p:spPr bwMode="auto">
            <a:xfrm>
              <a:off x="457" y="1764"/>
              <a:ext cx="578" cy="689"/>
            </a:xfrm>
            <a:custGeom>
              <a:avLst/>
              <a:gdLst>
                <a:gd name="T0" fmla="*/ 41 w 578"/>
                <a:gd name="T1" fmla="*/ 0 h 689"/>
                <a:gd name="T2" fmla="*/ 313 w 578"/>
                <a:gd name="T3" fmla="*/ 44 h 689"/>
                <a:gd name="T4" fmla="*/ 256 w 578"/>
                <a:gd name="T5" fmla="*/ 246 h 689"/>
                <a:gd name="T6" fmla="*/ 553 w 578"/>
                <a:gd name="T7" fmla="*/ 550 h 689"/>
                <a:gd name="T8" fmla="*/ 578 w 578"/>
                <a:gd name="T9" fmla="*/ 588 h 689"/>
                <a:gd name="T10" fmla="*/ 553 w 578"/>
                <a:gd name="T11" fmla="*/ 607 h 689"/>
                <a:gd name="T12" fmla="*/ 536 w 578"/>
                <a:gd name="T13" fmla="*/ 645 h 689"/>
                <a:gd name="T14" fmla="*/ 520 w 578"/>
                <a:gd name="T15" fmla="*/ 664 h 689"/>
                <a:gd name="T16" fmla="*/ 536 w 578"/>
                <a:gd name="T17" fmla="*/ 683 h 689"/>
                <a:gd name="T18" fmla="*/ 503 w 578"/>
                <a:gd name="T19" fmla="*/ 689 h 689"/>
                <a:gd name="T20" fmla="*/ 330 w 578"/>
                <a:gd name="T21" fmla="*/ 683 h 689"/>
                <a:gd name="T22" fmla="*/ 313 w 578"/>
                <a:gd name="T23" fmla="*/ 645 h 689"/>
                <a:gd name="T24" fmla="*/ 289 w 578"/>
                <a:gd name="T25" fmla="*/ 613 h 689"/>
                <a:gd name="T26" fmla="*/ 264 w 578"/>
                <a:gd name="T27" fmla="*/ 600 h 689"/>
                <a:gd name="T28" fmla="*/ 256 w 578"/>
                <a:gd name="T29" fmla="*/ 581 h 689"/>
                <a:gd name="T30" fmla="*/ 239 w 578"/>
                <a:gd name="T31" fmla="*/ 569 h 689"/>
                <a:gd name="T32" fmla="*/ 223 w 578"/>
                <a:gd name="T33" fmla="*/ 556 h 689"/>
                <a:gd name="T34" fmla="*/ 214 w 578"/>
                <a:gd name="T35" fmla="*/ 537 h 689"/>
                <a:gd name="T36" fmla="*/ 198 w 578"/>
                <a:gd name="T37" fmla="*/ 531 h 689"/>
                <a:gd name="T38" fmla="*/ 165 w 578"/>
                <a:gd name="T39" fmla="*/ 537 h 689"/>
                <a:gd name="T40" fmla="*/ 140 w 578"/>
                <a:gd name="T41" fmla="*/ 524 h 689"/>
                <a:gd name="T42" fmla="*/ 140 w 578"/>
                <a:gd name="T43" fmla="*/ 518 h 689"/>
                <a:gd name="T44" fmla="*/ 140 w 578"/>
                <a:gd name="T45" fmla="*/ 499 h 689"/>
                <a:gd name="T46" fmla="*/ 124 w 578"/>
                <a:gd name="T47" fmla="*/ 480 h 689"/>
                <a:gd name="T48" fmla="*/ 124 w 578"/>
                <a:gd name="T49" fmla="*/ 461 h 689"/>
                <a:gd name="T50" fmla="*/ 107 w 578"/>
                <a:gd name="T51" fmla="*/ 449 h 689"/>
                <a:gd name="T52" fmla="*/ 115 w 578"/>
                <a:gd name="T53" fmla="*/ 430 h 689"/>
                <a:gd name="T54" fmla="*/ 74 w 578"/>
                <a:gd name="T55" fmla="*/ 398 h 689"/>
                <a:gd name="T56" fmla="*/ 74 w 578"/>
                <a:gd name="T57" fmla="*/ 379 h 689"/>
                <a:gd name="T58" fmla="*/ 91 w 578"/>
                <a:gd name="T59" fmla="*/ 366 h 689"/>
                <a:gd name="T60" fmla="*/ 91 w 578"/>
                <a:gd name="T61" fmla="*/ 360 h 689"/>
                <a:gd name="T62" fmla="*/ 74 w 578"/>
                <a:gd name="T63" fmla="*/ 354 h 689"/>
                <a:gd name="T64" fmla="*/ 66 w 578"/>
                <a:gd name="T65" fmla="*/ 335 h 689"/>
                <a:gd name="T66" fmla="*/ 58 w 578"/>
                <a:gd name="T67" fmla="*/ 303 h 689"/>
                <a:gd name="T68" fmla="*/ 82 w 578"/>
                <a:gd name="T69" fmla="*/ 316 h 689"/>
                <a:gd name="T70" fmla="*/ 74 w 578"/>
                <a:gd name="T71" fmla="*/ 297 h 689"/>
                <a:gd name="T72" fmla="*/ 91 w 578"/>
                <a:gd name="T73" fmla="*/ 297 h 689"/>
                <a:gd name="T74" fmla="*/ 91 w 578"/>
                <a:gd name="T75" fmla="*/ 278 h 689"/>
                <a:gd name="T76" fmla="*/ 74 w 578"/>
                <a:gd name="T77" fmla="*/ 265 h 689"/>
                <a:gd name="T78" fmla="*/ 66 w 578"/>
                <a:gd name="T79" fmla="*/ 284 h 689"/>
                <a:gd name="T80" fmla="*/ 41 w 578"/>
                <a:gd name="T81" fmla="*/ 278 h 689"/>
                <a:gd name="T82" fmla="*/ 8 w 578"/>
                <a:gd name="T83" fmla="*/ 202 h 689"/>
                <a:gd name="T84" fmla="*/ 16 w 578"/>
                <a:gd name="T85" fmla="*/ 145 h 689"/>
                <a:gd name="T86" fmla="*/ 0 w 578"/>
                <a:gd name="T87" fmla="*/ 114 h 689"/>
                <a:gd name="T88" fmla="*/ 8 w 578"/>
                <a:gd name="T89" fmla="*/ 88 h 689"/>
                <a:gd name="T90" fmla="*/ 25 w 578"/>
                <a:gd name="T91" fmla="*/ 82 h 689"/>
                <a:gd name="T92" fmla="*/ 41 w 578"/>
                <a:gd name="T93" fmla="*/ 50 h 689"/>
                <a:gd name="T94" fmla="*/ 41 w 578"/>
                <a:gd name="T95" fmla="*/ 0 h 6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8"/>
                <a:gd name="T145" fmla="*/ 0 h 689"/>
                <a:gd name="T146" fmla="*/ 578 w 578"/>
                <a:gd name="T147" fmla="*/ 689 h 6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8" h="689">
                  <a:moveTo>
                    <a:pt x="41" y="0"/>
                  </a:moveTo>
                  <a:lnTo>
                    <a:pt x="313" y="44"/>
                  </a:lnTo>
                  <a:lnTo>
                    <a:pt x="256" y="246"/>
                  </a:lnTo>
                  <a:lnTo>
                    <a:pt x="553" y="550"/>
                  </a:lnTo>
                  <a:lnTo>
                    <a:pt x="578" y="588"/>
                  </a:lnTo>
                  <a:lnTo>
                    <a:pt x="553" y="607"/>
                  </a:lnTo>
                  <a:lnTo>
                    <a:pt x="536" y="645"/>
                  </a:lnTo>
                  <a:lnTo>
                    <a:pt x="520" y="664"/>
                  </a:lnTo>
                  <a:lnTo>
                    <a:pt x="536" y="683"/>
                  </a:lnTo>
                  <a:lnTo>
                    <a:pt x="503" y="689"/>
                  </a:lnTo>
                  <a:lnTo>
                    <a:pt x="330" y="683"/>
                  </a:lnTo>
                  <a:lnTo>
                    <a:pt x="313" y="645"/>
                  </a:lnTo>
                  <a:lnTo>
                    <a:pt x="289" y="613"/>
                  </a:lnTo>
                  <a:lnTo>
                    <a:pt x="264" y="600"/>
                  </a:lnTo>
                  <a:lnTo>
                    <a:pt x="256" y="581"/>
                  </a:lnTo>
                  <a:lnTo>
                    <a:pt x="239" y="569"/>
                  </a:lnTo>
                  <a:lnTo>
                    <a:pt x="223" y="556"/>
                  </a:lnTo>
                  <a:lnTo>
                    <a:pt x="214" y="537"/>
                  </a:lnTo>
                  <a:lnTo>
                    <a:pt x="198" y="531"/>
                  </a:lnTo>
                  <a:lnTo>
                    <a:pt x="165" y="537"/>
                  </a:lnTo>
                  <a:lnTo>
                    <a:pt x="140" y="524"/>
                  </a:lnTo>
                  <a:lnTo>
                    <a:pt x="140" y="518"/>
                  </a:lnTo>
                  <a:lnTo>
                    <a:pt x="140" y="499"/>
                  </a:lnTo>
                  <a:lnTo>
                    <a:pt x="124" y="480"/>
                  </a:lnTo>
                  <a:lnTo>
                    <a:pt x="124" y="461"/>
                  </a:lnTo>
                  <a:lnTo>
                    <a:pt x="107" y="449"/>
                  </a:lnTo>
                  <a:lnTo>
                    <a:pt x="115" y="430"/>
                  </a:lnTo>
                  <a:lnTo>
                    <a:pt x="74" y="398"/>
                  </a:lnTo>
                  <a:lnTo>
                    <a:pt x="74" y="379"/>
                  </a:lnTo>
                  <a:lnTo>
                    <a:pt x="91" y="366"/>
                  </a:lnTo>
                  <a:lnTo>
                    <a:pt x="91" y="360"/>
                  </a:lnTo>
                  <a:lnTo>
                    <a:pt x="74" y="354"/>
                  </a:lnTo>
                  <a:lnTo>
                    <a:pt x="66" y="335"/>
                  </a:lnTo>
                  <a:lnTo>
                    <a:pt x="58" y="303"/>
                  </a:lnTo>
                  <a:lnTo>
                    <a:pt x="82" y="316"/>
                  </a:lnTo>
                  <a:lnTo>
                    <a:pt x="74" y="297"/>
                  </a:lnTo>
                  <a:lnTo>
                    <a:pt x="91" y="297"/>
                  </a:lnTo>
                  <a:lnTo>
                    <a:pt x="91" y="278"/>
                  </a:lnTo>
                  <a:lnTo>
                    <a:pt x="74" y="265"/>
                  </a:lnTo>
                  <a:lnTo>
                    <a:pt x="66" y="284"/>
                  </a:lnTo>
                  <a:lnTo>
                    <a:pt x="41" y="278"/>
                  </a:lnTo>
                  <a:lnTo>
                    <a:pt x="8" y="202"/>
                  </a:lnTo>
                  <a:lnTo>
                    <a:pt x="16" y="145"/>
                  </a:lnTo>
                  <a:lnTo>
                    <a:pt x="0" y="114"/>
                  </a:lnTo>
                  <a:lnTo>
                    <a:pt x="8" y="88"/>
                  </a:lnTo>
                  <a:lnTo>
                    <a:pt x="25" y="82"/>
                  </a:lnTo>
                  <a:lnTo>
                    <a:pt x="41" y="50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17" name="Freeform 51"/>
            <p:cNvSpPr>
              <a:spLocks/>
            </p:cNvSpPr>
            <p:nvPr/>
          </p:nvSpPr>
          <p:spPr bwMode="auto">
            <a:xfrm>
              <a:off x="457" y="1764"/>
              <a:ext cx="578" cy="689"/>
            </a:xfrm>
            <a:custGeom>
              <a:avLst/>
              <a:gdLst>
                <a:gd name="T0" fmla="*/ 41 w 578"/>
                <a:gd name="T1" fmla="*/ 0 h 689"/>
                <a:gd name="T2" fmla="*/ 313 w 578"/>
                <a:gd name="T3" fmla="*/ 44 h 689"/>
                <a:gd name="T4" fmla="*/ 256 w 578"/>
                <a:gd name="T5" fmla="*/ 246 h 689"/>
                <a:gd name="T6" fmla="*/ 553 w 578"/>
                <a:gd name="T7" fmla="*/ 550 h 689"/>
                <a:gd name="T8" fmla="*/ 578 w 578"/>
                <a:gd name="T9" fmla="*/ 588 h 689"/>
                <a:gd name="T10" fmla="*/ 553 w 578"/>
                <a:gd name="T11" fmla="*/ 607 h 689"/>
                <a:gd name="T12" fmla="*/ 536 w 578"/>
                <a:gd name="T13" fmla="*/ 645 h 689"/>
                <a:gd name="T14" fmla="*/ 520 w 578"/>
                <a:gd name="T15" fmla="*/ 664 h 689"/>
                <a:gd name="T16" fmla="*/ 536 w 578"/>
                <a:gd name="T17" fmla="*/ 683 h 689"/>
                <a:gd name="T18" fmla="*/ 503 w 578"/>
                <a:gd name="T19" fmla="*/ 689 h 689"/>
                <a:gd name="T20" fmla="*/ 330 w 578"/>
                <a:gd name="T21" fmla="*/ 683 h 689"/>
                <a:gd name="T22" fmla="*/ 313 w 578"/>
                <a:gd name="T23" fmla="*/ 645 h 689"/>
                <a:gd name="T24" fmla="*/ 289 w 578"/>
                <a:gd name="T25" fmla="*/ 613 h 689"/>
                <a:gd name="T26" fmla="*/ 264 w 578"/>
                <a:gd name="T27" fmla="*/ 600 h 689"/>
                <a:gd name="T28" fmla="*/ 256 w 578"/>
                <a:gd name="T29" fmla="*/ 581 h 689"/>
                <a:gd name="T30" fmla="*/ 239 w 578"/>
                <a:gd name="T31" fmla="*/ 569 h 689"/>
                <a:gd name="T32" fmla="*/ 223 w 578"/>
                <a:gd name="T33" fmla="*/ 556 h 689"/>
                <a:gd name="T34" fmla="*/ 214 w 578"/>
                <a:gd name="T35" fmla="*/ 537 h 689"/>
                <a:gd name="T36" fmla="*/ 198 w 578"/>
                <a:gd name="T37" fmla="*/ 531 h 689"/>
                <a:gd name="T38" fmla="*/ 165 w 578"/>
                <a:gd name="T39" fmla="*/ 537 h 689"/>
                <a:gd name="T40" fmla="*/ 140 w 578"/>
                <a:gd name="T41" fmla="*/ 524 h 689"/>
                <a:gd name="T42" fmla="*/ 140 w 578"/>
                <a:gd name="T43" fmla="*/ 518 h 689"/>
                <a:gd name="T44" fmla="*/ 140 w 578"/>
                <a:gd name="T45" fmla="*/ 499 h 689"/>
                <a:gd name="T46" fmla="*/ 124 w 578"/>
                <a:gd name="T47" fmla="*/ 480 h 689"/>
                <a:gd name="T48" fmla="*/ 124 w 578"/>
                <a:gd name="T49" fmla="*/ 461 h 689"/>
                <a:gd name="T50" fmla="*/ 107 w 578"/>
                <a:gd name="T51" fmla="*/ 449 h 689"/>
                <a:gd name="T52" fmla="*/ 115 w 578"/>
                <a:gd name="T53" fmla="*/ 430 h 689"/>
                <a:gd name="T54" fmla="*/ 74 w 578"/>
                <a:gd name="T55" fmla="*/ 398 h 689"/>
                <a:gd name="T56" fmla="*/ 74 w 578"/>
                <a:gd name="T57" fmla="*/ 379 h 689"/>
                <a:gd name="T58" fmla="*/ 91 w 578"/>
                <a:gd name="T59" fmla="*/ 366 h 689"/>
                <a:gd name="T60" fmla="*/ 91 w 578"/>
                <a:gd name="T61" fmla="*/ 360 h 689"/>
                <a:gd name="T62" fmla="*/ 74 w 578"/>
                <a:gd name="T63" fmla="*/ 354 h 689"/>
                <a:gd name="T64" fmla="*/ 66 w 578"/>
                <a:gd name="T65" fmla="*/ 335 h 689"/>
                <a:gd name="T66" fmla="*/ 58 w 578"/>
                <a:gd name="T67" fmla="*/ 303 h 689"/>
                <a:gd name="T68" fmla="*/ 82 w 578"/>
                <a:gd name="T69" fmla="*/ 316 h 689"/>
                <a:gd name="T70" fmla="*/ 74 w 578"/>
                <a:gd name="T71" fmla="*/ 297 h 689"/>
                <a:gd name="T72" fmla="*/ 91 w 578"/>
                <a:gd name="T73" fmla="*/ 297 h 689"/>
                <a:gd name="T74" fmla="*/ 91 w 578"/>
                <a:gd name="T75" fmla="*/ 278 h 689"/>
                <a:gd name="T76" fmla="*/ 74 w 578"/>
                <a:gd name="T77" fmla="*/ 265 h 689"/>
                <a:gd name="T78" fmla="*/ 66 w 578"/>
                <a:gd name="T79" fmla="*/ 284 h 689"/>
                <a:gd name="T80" fmla="*/ 41 w 578"/>
                <a:gd name="T81" fmla="*/ 278 h 689"/>
                <a:gd name="T82" fmla="*/ 8 w 578"/>
                <a:gd name="T83" fmla="*/ 202 h 689"/>
                <a:gd name="T84" fmla="*/ 16 w 578"/>
                <a:gd name="T85" fmla="*/ 145 h 689"/>
                <a:gd name="T86" fmla="*/ 0 w 578"/>
                <a:gd name="T87" fmla="*/ 114 h 689"/>
                <a:gd name="T88" fmla="*/ 8 w 578"/>
                <a:gd name="T89" fmla="*/ 88 h 689"/>
                <a:gd name="T90" fmla="*/ 25 w 578"/>
                <a:gd name="T91" fmla="*/ 82 h 689"/>
                <a:gd name="T92" fmla="*/ 41 w 578"/>
                <a:gd name="T93" fmla="*/ 50 h 689"/>
                <a:gd name="T94" fmla="*/ 41 w 578"/>
                <a:gd name="T95" fmla="*/ 0 h 6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8"/>
                <a:gd name="T145" fmla="*/ 0 h 689"/>
                <a:gd name="T146" fmla="*/ 578 w 578"/>
                <a:gd name="T147" fmla="*/ 689 h 6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8" h="689">
                  <a:moveTo>
                    <a:pt x="41" y="0"/>
                  </a:moveTo>
                  <a:lnTo>
                    <a:pt x="313" y="44"/>
                  </a:lnTo>
                  <a:lnTo>
                    <a:pt x="256" y="246"/>
                  </a:lnTo>
                  <a:lnTo>
                    <a:pt x="553" y="550"/>
                  </a:lnTo>
                  <a:lnTo>
                    <a:pt x="578" y="588"/>
                  </a:lnTo>
                  <a:lnTo>
                    <a:pt x="553" y="607"/>
                  </a:lnTo>
                  <a:lnTo>
                    <a:pt x="536" y="645"/>
                  </a:lnTo>
                  <a:lnTo>
                    <a:pt x="520" y="664"/>
                  </a:lnTo>
                  <a:lnTo>
                    <a:pt x="536" y="683"/>
                  </a:lnTo>
                  <a:lnTo>
                    <a:pt x="503" y="689"/>
                  </a:lnTo>
                  <a:lnTo>
                    <a:pt x="330" y="683"/>
                  </a:lnTo>
                  <a:lnTo>
                    <a:pt x="313" y="645"/>
                  </a:lnTo>
                  <a:lnTo>
                    <a:pt x="289" y="613"/>
                  </a:lnTo>
                  <a:lnTo>
                    <a:pt x="264" y="600"/>
                  </a:lnTo>
                  <a:lnTo>
                    <a:pt x="256" y="581"/>
                  </a:lnTo>
                  <a:lnTo>
                    <a:pt x="239" y="569"/>
                  </a:lnTo>
                  <a:lnTo>
                    <a:pt x="223" y="556"/>
                  </a:lnTo>
                  <a:lnTo>
                    <a:pt x="214" y="537"/>
                  </a:lnTo>
                  <a:lnTo>
                    <a:pt x="198" y="531"/>
                  </a:lnTo>
                  <a:lnTo>
                    <a:pt x="165" y="537"/>
                  </a:lnTo>
                  <a:lnTo>
                    <a:pt x="140" y="524"/>
                  </a:lnTo>
                  <a:lnTo>
                    <a:pt x="140" y="518"/>
                  </a:lnTo>
                  <a:lnTo>
                    <a:pt x="140" y="499"/>
                  </a:lnTo>
                  <a:lnTo>
                    <a:pt x="124" y="480"/>
                  </a:lnTo>
                  <a:lnTo>
                    <a:pt x="124" y="461"/>
                  </a:lnTo>
                  <a:lnTo>
                    <a:pt x="107" y="449"/>
                  </a:lnTo>
                  <a:lnTo>
                    <a:pt x="115" y="430"/>
                  </a:lnTo>
                  <a:lnTo>
                    <a:pt x="74" y="398"/>
                  </a:lnTo>
                  <a:lnTo>
                    <a:pt x="74" y="379"/>
                  </a:lnTo>
                  <a:lnTo>
                    <a:pt x="91" y="366"/>
                  </a:lnTo>
                  <a:lnTo>
                    <a:pt x="91" y="360"/>
                  </a:lnTo>
                  <a:lnTo>
                    <a:pt x="74" y="354"/>
                  </a:lnTo>
                  <a:lnTo>
                    <a:pt x="66" y="335"/>
                  </a:lnTo>
                  <a:lnTo>
                    <a:pt x="58" y="303"/>
                  </a:lnTo>
                  <a:lnTo>
                    <a:pt x="82" y="316"/>
                  </a:lnTo>
                  <a:lnTo>
                    <a:pt x="74" y="297"/>
                  </a:lnTo>
                  <a:lnTo>
                    <a:pt x="91" y="297"/>
                  </a:lnTo>
                  <a:lnTo>
                    <a:pt x="91" y="278"/>
                  </a:lnTo>
                  <a:lnTo>
                    <a:pt x="74" y="265"/>
                  </a:lnTo>
                  <a:lnTo>
                    <a:pt x="66" y="284"/>
                  </a:lnTo>
                  <a:lnTo>
                    <a:pt x="41" y="278"/>
                  </a:lnTo>
                  <a:lnTo>
                    <a:pt x="8" y="202"/>
                  </a:lnTo>
                  <a:lnTo>
                    <a:pt x="16" y="145"/>
                  </a:lnTo>
                  <a:lnTo>
                    <a:pt x="0" y="114"/>
                  </a:lnTo>
                  <a:lnTo>
                    <a:pt x="8" y="88"/>
                  </a:lnTo>
                  <a:lnTo>
                    <a:pt x="25" y="82"/>
                  </a:lnTo>
                  <a:lnTo>
                    <a:pt x="41" y="50"/>
                  </a:lnTo>
                  <a:lnTo>
                    <a:pt x="41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3" name="Group 52"/>
          <p:cNvGrpSpPr>
            <a:grpSpLocks/>
          </p:cNvGrpSpPr>
          <p:nvPr/>
        </p:nvGrpSpPr>
        <p:grpSpPr bwMode="auto">
          <a:xfrm>
            <a:off x="1366238" y="3715617"/>
            <a:ext cx="584986" cy="865718"/>
            <a:chOff x="713" y="1808"/>
            <a:chExt cx="437" cy="506"/>
          </a:xfrm>
          <a:solidFill>
            <a:schemeClr val="bg1"/>
          </a:solidFill>
        </p:grpSpPr>
        <p:sp>
          <p:nvSpPr>
            <p:cNvPr id="16614" name="Freeform 53"/>
            <p:cNvSpPr>
              <a:spLocks/>
            </p:cNvSpPr>
            <p:nvPr/>
          </p:nvSpPr>
          <p:spPr bwMode="auto">
            <a:xfrm>
              <a:off x="713" y="1808"/>
              <a:ext cx="437" cy="506"/>
            </a:xfrm>
            <a:custGeom>
              <a:avLst/>
              <a:gdLst>
                <a:gd name="T0" fmla="*/ 49 w 437"/>
                <a:gd name="T1" fmla="*/ 0 h 506"/>
                <a:gd name="T2" fmla="*/ 0 w 437"/>
                <a:gd name="T3" fmla="*/ 202 h 506"/>
                <a:gd name="T4" fmla="*/ 297 w 437"/>
                <a:gd name="T5" fmla="*/ 506 h 506"/>
                <a:gd name="T6" fmla="*/ 313 w 437"/>
                <a:gd name="T7" fmla="*/ 493 h 506"/>
                <a:gd name="T8" fmla="*/ 313 w 437"/>
                <a:gd name="T9" fmla="*/ 430 h 506"/>
                <a:gd name="T10" fmla="*/ 346 w 437"/>
                <a:gd name="T11" fmla="*/ 436 h 506"/>
                <a:gd name="T12" fmla="*/ 388 w 437"/>
                <a:gd name="T13" fmla="*/ 253 h 506"/>
                <a:gd name="T14" fmla="*/ 412 w 437"/>
                <a:gd name="T15" fmla="*/ 126 h 506"/>
                <a:gd name="T16" fmla="*/ 421 w 437"/>
                <a:gd name="T17" fmla="*/ 89 h 506"/>
                <a:gd name="T18" fmla="*/ 437 w 437"/>
                <a:gd name="T19" fmla="*/ 51 h 506"/>
                <a:gd name="T20" fmla="*/ 239 w 437"/>
                <a:gd name="T21" fmla="*/ 32 h 506"/>
                <a:gd name="T22" fmla="*/ 49 w 437"/>
                <a:gd name="T23" fmla="*/ 0 h 5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7"/>
                <a:gd name="T37" fmla="*/ 0 h 506"/>
                <a:gd name="T38" fmla="*/ 437 w 437"/>
                <a:gd name="T39" fmla="*/ 506 h 5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7" h="506">
                  <a:moveTo>
                    <a:pt x="49" y="0"/>
                  </a:moveTo>
                  <a:lnTo>
                    <a:pt x="0" y="202"/>
                  </a:lnTo>
                  <a:lnTo>
                    <a:pt x="297" y="506"/>
                  </a:lnTo>
                  <a:lnTo>
                    <a:pt x="313" y="493"/>
                  </a:lnTo>
                  <a:lnTo>
                    <a:pt x="313" y="430"/>
                  </a:lnTo>
                  <a:lnTo>
                    <a:pt x="346" y="436"/>
                  </a:lnTo>
                  <a:lnTo>
                    <a:pt x="388" y="253"/>
                  </a:lnTo>
                  <a:lnTo>
                    <a:pt x="412" y="126"/>
                  </a:lnTo>
                  <a:lnTo>
                    <a:pt x="421" y="89"/>
                  </a:lnTo>
                  <a:lnTo>
                    <a:pt x="437" y="51"/>
                  </a:lnTo>
                  <a:lnTo>
                    <a:pt x="239" y="32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15" name="Freeform 54"/>
            <p:cNvSpPr>
              <a:spLocks/>
            </p:cNvSpPr>
            <p:nvPr/>
          </p:nvSpPr>
          <p:spPr bwMode="auto">
            <a:xfrm>
              <a:off x="713" y="1808"/>
              <a:ext cx="437" cy="506"/>
            </a:xfrm>
            <a:custGeom>
              <a:avLst/>
              <a:gdLst>
                <a:gd name="T0" fmla="*/ 49 w 437"/>
                <a:gd name="T1" fmla="*/ 0 h 506"/>
                <a:gd name="T2" fmla="*/ 0 w 437"/>
                <a:gd name="T3" fmla="*/ 202 h 506"/>
                <a:gd name="T4" fmla="*/ 297 w 437"/>
                <a:gd name="T5" fmla="*/ 506 h 506"/>
                <a:gd name="T6" fmla="*/ 313 w 437"/>
                <a:gd name="T7" fmla="*/ 493 h 506"/>
                <a:gd name="T8" fmla="*/ 313 w 437"/>
                <a:gd name="T9" fmla="*/ 430 h 506"/>
                <a:gd name="T10" fmla="*/ 346 w 437"/>
                <a:gd name="T11" fmla="*/ 436 h 506"/>
                <a:gd name="T12" fmla="*/ 388 w 437"/>
                <a:gd name="T13" fmla="*/ 253 h 506"/>
                <a:gd name="T14" fmla="*/ 412 w 437"/>
                <a:gd name="T15" fmla="*/ 126 h 506"/>
                <a:gd name="T16" fmla="*/ 421 w 437"/>
                <a:gd name="T17" fmla="*/ 89 h 506"/>
                <a:gd name="T18" fmla="*/ 437 w 437"/>
                <a:gd name="T19" fmla="*/ 51 h 506"/>
                <a:gd name="T20" fmla="*/ 239 w 437"/>
                <a:gd name="T21" fmla="*/ 32 h 506"/>
                <a:gd name="T22" fmla="*/ 49 w 437"/>
                <a:gd name="T23" fmla="*/ 0 h 5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7"/>
                <a:gd name="T37" fmla="*/ 0 h 506"/>
                <a:gd name="T38" fmla="*/ 437 w 437"/>
                <a:gd name="T39" fmla="*/ 506 h 5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7" h="506">
                  <a:moveTo>
                    <a:pt x="49" y="0"/>
                  </a:moveTo>
                  <a:lnTo>
                    <a:pt x="0" y="202"/>
                  </a:lnTo>
                  <a:lnTo>
                    <a:pt x="297" y="506"/>
                  </a:lnTo>
                  <a:lnTo>
                    <a:pt x="313" y="493"/>
                  </a:lnTo>
                  <a:lnTo>
                    <a:pt x="313" y="430"/>
                  </a:lnTo>
                  <a:lnTo>
                    <a:pt x="346" y="436"/>
                  </a:lnTo>
                  <a:lnTo>
                    <a:pt x="388" y="253"/>
                  </a:lnTo>
                  <a:lnTo>
                    <a:pt x="412" y="126"/>
                  </a:lnTo>
                  <a:lnTo>
                    <a:pt x="421" y="89"/>
                  </a:lnTo>
                  <a:lnTo>
                    <a:pt x="437" y="51"/>
                  </a:lnTo>
                  <a:lnTo>
                    <a:pt x="239" y="32"/>
                  </a:lnTo>
                  <a:lnTo>
                    <a:pt x="49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4" name="Group 55"/>
          <p:cNvGrpSpPr>
            <a:grpSpLocks/>
          </p:cNvGrpSpPr>
          <p:nvPr/>
        </p:nvGrpSpPr>
        <p:grpSpPr bwMode="auto">
          <a:xfrm>
            <a:off x="1685489" y="2999416"/>
            <a:ext cx="531469" cy="845413"/>
            <a:chOff x="952" y="1391"/>
            <a:chExt cx="396" cy="493"/>
          </a:xfrm>
          <a:solidFill>
            <a:schemeClr val="bg1"/>
          </a:solidFill>
        </p:grpSpPr>
        <p:sp>
          <p:nvSpPr>
            <p:cNvPr id="16612" name="Freeform 56"/>
            <p:cNvSpPr>
              <a:spLocks/>
            </p:cNvSpPr>
            <p:nvPr/>
          </p:nvSpPr>
          <p:spPr bwMode="auto">
            <a:xfrm>
              <a:off x="952" y="1391"/>
              <a:ext cx="396" cy="493"/>
            </a:xfrm>
            <a:custGeom>
              <a:avLst/>
              <a:gdLst>
                <a:gd name="T0" fmla="*/ 91 w 396"/>
                <a:gd name="T1" fmla="*/ 0 h 493"/>
                <a:gd name="T2" fmla="*/ 58 w 396"/>
                <a:gd name="T3" fmla="*/ 189 h 493"/>
                <a:gd name="T4" fmla="*/ 99 w 396"/>
                <a:gd name="T5" fmla="*/ 234 h 493"/>
                <a:gd name="T6" fmla="*/ 41 w 396"/>
                <a:gd name="T7" fmla="*/ 278 h 493"/>
                <a:gd name="T8" fmla="*/ 33 w 396"/>
                <a:gd name="T9" fmla="*/ 303 h 493"/>
                <a:gd name="T10" fmla="*/ 50 w 396"/>
                <a:gd name="T11" fmla="*/ 322 h 493"/>
                <a:gd name="T12" fmla="*/ 33 w 396"/>
                <a:gd name="T13" fmla="*/ 335 h 493"/>
                <a:gd name="T14" fmla="*/ 0 w 396"/>
                <a:gd name="T15" fmla="*/ 449 h 493"/>
                <a:gd name="T16" fmla="*/ 190 w 396"/>
                <a:gd name="T17" fmla="*/ 474 h 493"/>
                <a:gd name="T18" fmla="*/ 363 w 396"/>
                <a:gd name="T19" fmla="*/ 493 h 493"/>
                <a:gd name="T20" fmla="*/ 388 w 396"/>
                <a:gd name="T21" fmla="*/ 392 h 493"/>
                <a:gd name="T22" fmla="*/ 396 w 396"/>
                <a:gd name="T23" fmla="*/ 335 h 493"/>
                <a:gd name="T24" fmla="*/ 380 w 396"/>
                <a:gd name="T25" fmla="*/ 316 h 493"/>
                <a:gd name="T26" fmla="*/ 338 w 396"/>
                <a:gd name="T27" fmla="*/ 316 h 493"/>
                <a:gd name="T28" fmla="*/ 281 w 396"/>
                <a:gd name="T29" fmla="*/ 322 h 493"/>
                <a:gd name="T30" fmla="*/ 272 w 396"/>
                <a:gd name="T31" fmla="*/ 278 h 493"/>
                <a:gd name="T32" fmla="*/ 206 w 396"/>
                <a:gd name="T33" fmla="*/ 240 h 493"/>
                <a:gd name="T34" fmla="*/ 215 w 396"/>
                <a:gd name="T35" fmla="*/ 215 h 493"/>
                <a:gd name="T36" fmla="*/ 223 w 396"/>
                <a:gd name="T37" fmla="*/ 177 h 493"/>
                <a:gd name="T38" fmla="*/ 140 w 396"/>
                <a:gd name="T39" fmla="*/ 88 h 493"/>
                <a:gd name="T40" fmla="*/ 149 w 396"/>
                <a:gd name="T41" fmla="*/ 6 h 493"/>
                <a:gd name="T42" fmla="*/ 91 w 396"/>
                <a:gd name="T43" fmla="*/ 0 h 4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6"/>
                <a:gd name="T67" fmla="*/ 0 h 493"/>
                <a:gd name="T68" fmla="*/ 396 w 396"/>
                <a:gd name="T69" fmla="*/ 493 h 49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6" h="493">
                  <a:moveTo>
                    <a:pt x="91" y="0"/>
                  </a:moveTo>
                  <a:lnTo>
                    <a:pt x="58" y="189"/>
                  </a:lnTo>
                  <a:lnTo>
                    <a:pt x="99" y="234"/>
                  </a:lnTo>
                  <a:lnTo>
                    <a:pt x="41" y="278"/>
                  </a:lnTo>
                  <a:lnTo>
                    <a:pt x="33" y="303"/>
                  </a:lnTo>
                  <a:lnTo>
                    <a:pt x="50" y="322"/>
                  </a:lnTo>
                  <a:lnTo>
                    <a:pt x="33" y="335"/>
                  </a:lnTo>
                  <a:lnTo>
                    <a:pt x="0" y="449"/>
                  </a:lnTo>
                  <a:lnTo>
                    <a:pt x="190" y="474"/>
                  </a:lnTo>
                  <a:lnTo>
                    <a:pt x="363" y="493"/>
                  </a:lnTo>
                  <a:lnTo>
                    <a:pt x="388" y="392"/>
                  </a:lnTo>
                  <a:lnTo>
                    <a:pt x="396" y="335"/>
                  </a:lnTo>
                  <a:lnTo>
                    <a:pt x="380" y="316"/>
                  </a:lnTo>
                  <a:lnTo>
                    <a:pt x="338" y="316"/>
                  </a:lnTo>
                  <a:lnTo>
                    <a:pt x="281" y="322"/>
                  </a:lnTo>
                  <a:lnTo>
                    <a:pt x="272" y="278"/>
                  </a:lnTo>
                  <a:lnTo>
                    <a:pt x="206" y="240"/>
                  </a:lnTo>
                  <a:lnTo>
                    <a:pt x="215" y="215"/>
                  </a:lnTo>
                  <a:lnTo>
                    <a:pt x="223" y="177"/>
                  </a:lnTo>
                  <a:lnTo>
                    <a:pt x="140" y="88"/>
                  </a:lnTo>
                  <a:lnTo>
                    <a:pt x="149" y="6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13" name="Freeform 57"/>
            <p:cNvSpPr>
              <a:spLocks/>
            </p:cNvSpPr>
            <p:nvPr/>
          </p:nvSpPr>
          <p:spPr bwMode="auto">
            <a:xfrm>
              <a:off x="952" y="1391"/>
              <a:ext cx="396" cy="493"/>
            </a:xfrm>
            <a:custGeom>
              <a:avLst/>
              <a:gdLst>
                <a:gd name="T0" fmla="*/ 91 w 396"/>
                <a:gd name="T1" fmla="*/ 0 h 493"/>
                <a:gd name="T2" fmla="*/ 58 w 396"/>
                <a:gd name="T3" fmla="*/ 189 h 493"/>
                <a:gd name="T4" fmla="*/ 99 w 396"/>
                <a:gd name="T5" fmla="*/ 234 h 493"/>
                <a:gd name="T6" fmla="*/ 41 w 396"/>
                <a:gd name="T7" fmla="*/ 278 h 493"/>
                <a:gd name="T8" fmla="*/ 33 w 396"/>
                <a:gd name="T9" fmla="*/ 303 h 493"/>
                <a:gd name="T10" fmla="*/ 50 w 396"/>
                <a:gd name="T11" fmla="*/ 322 h 493"/>
                <a:gd name="T12" fmla="*/ 33 w 396"/>
                <a:gd name="T13" fmla="*/ 335 h 493"/>
                <a:gd name="T14" fmla="*/ 0 w 396"/>
                <a:gd name="T15" fmla="*/ 449 h 493"/>
                <a:gd name="T16" fmla="*/ 190 w 396"/>
                <a:gd name="T17" fmla="*/ 474 h 493"/>
                <a:gd name="T18" fmla="*/ 363 w 396"/>
                <a:gd name="T19" fmla="*/ 493 h 493"/>
                <a:gd name="T20" fmla="*/ 388 w 396"/>
                <a:gd name="T21" fmla="*/ 392 h 493"/>
                <a:gd name="T22" fmla="*/ 396 w 396"/>
                <a:gd name="T23" fmla="*/ 335 h 493"/>
                <a:gd name="T24" fmla="*/ 380 w 396"/>
                <a:gd name="T25" fmla="*/ 316 h 493"/>
                <a:gd name="T26" fmla="*/ 338 w 396"/>
                <a:gd name="T27" fmla="*/ 316 h 493"/>
                <a:gd name="T28" fmla="*/ 281 w 396"/>
                <a:gd name="T29" fmla="*/ 322 h 493"/>
                <a:gd name="T30" fmla="*/ 272 w 396"/>
                <a:gd name="T31" fmla="*/ 278 h 493"/>
                <a:gd name="T32" fmla="*/ 206 w 396"/>
                <a:gd name="T33" fmla="*/ 240 h 493"/>
                <a:gd name="T34" fmla="*/ 215 w 396"/>
                <a:gd name="T35" fmla="*/ 215 h 493"/>
                <a:gd name="T36" fmla="*/ 223 w 396"/>
                <a:gd name="T37" fmla="*/ 177 h 493"/>
                <a:gd name="T38" fmla="*/ 140 w 396"/>
                <a:gd name="T39" fmla="*/ 88 h 493"/>
                <a:gd name="T40" fmla="*/ 149 w 396"/>
                <a:gd name="T41" fmla="*/ 6 h 493"/>
                <a:gd name="T42" fmla="*/ 91 w 396"/>
                <a:gd name="T43" fmla="*/ 0 h 4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6"/>
                <a:gd name="T67" fmla="*/ 0 h 493"/>
                <a:gd name="T68" fmla="*/ 396 w 396"/>
                <a:gd name="T69" fmla="*/ 493 h 49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6" h="493">
                  <a:moveTo>
                    <a:pt x="91" y="0"/>
                  </a:moveTo>
                  <a:lnTo>
                    <a:pt x="58" y="189"/>
                  </a:lnTo>
                  <a:lnTo>
                    <a:pt x="99" y="234"/>
                  </a:lnTo>
                  <a:lnTo>
                    <a:pt x="41" y="278"/>
                  </a:lnTo>
                  <a:lnTo>
                    <a:pt x="33" y="303"/>
                  </a:lnTo>
                  <a:lnTo>
                    <a:pt x="50" y="322"/>
                  </a:lnTo>
                  <a:lnTo>
                    <a:pt x="33" y="335"/>
                  </a:lnTo>
                  <a:lnTo>
                    <a:pt x="0" y="449"/>
                  </a:lnTo>
                  <a:lnTo>
                    <a:pt x="190" y="474"/>
                  </a:lnTo>
                  <a:lnTo>
                    <a:pt x="363" y="493"/>
                  </a:lnTo>
                  <a:lnTo>
                    <a:pt x="388" y="392"/>
                  </a:lnTo>
                  <a:lnTo>
                    <a:pt x="396" y="335"/>
                  </a:lnTo>
                  <a:lnTo>
                    <a:pt x="380" y="316"/>
                  </a:lnTo>
                  <a:lnTo>
                    <a:pt x="338" y="316"/>
                  </a:lnTo>
                  <a:lnTo>
                    <a:pt x="281" y="322"/>
                  </a:lnTo>
                  <a:lnTo>
                    <a:pt x="272" y="278"/>
                  </a:lnTo>
                  <a:lnTo>
                    <a:pt x="206" y="240"/>
                  </a:lnTo>
                  <a:lnTo>
                    <a:pt x="215" y="215"/>
                  </a:lnTo>
                  <a:lnTo>
                    <a:pt x="223" y="177"/>
                  </a:lnTo>
                  <a:lnTo>
                    <a:pt x="140" y="88"/>
                  </a:lnTo>
                  <a:lnTo>
                    <a:pt x="149" y="6"/>
                  </a:lnTo>
                  <a:lnTo>
                    <a:pt x="91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5" name="Group 58"/>
          <p:cNvGrpSpPr>
            <a:grpSpLocks/>
          </p:cNvGrpSpPr>
          <p:nvPr/>
        </p:nvGrpSpPr>
        <p:grpSpPr bwMode="auto">
          <a:xfrm>
            <a:off x="1849728" y="3813450"/>
            <a:ext cx="487180" cy="618370"/>
            <a:chOff x="1076" y="1865"/>
            <a:chExt cx="363" cy="360"/>
          </a:xfrm>
          <a:solidFill>
            <a:schemeClr val="bg1"/>
          </a:solidFill>
        </p:grpSpPr>
        <p:sp>
          <p:nvSpPr>
            <p:cNvPr id="16610" name="Freeform 59"/>
            <p:cNvSpPr>
              <a:spLocks/>
            </p:cNvSpPr>
            <p:nvPr/>
          </p:nvSpPr>
          <p:spPr bwMode="auto">
            <a:xfrm>
              <a:off x="1076" y="1865"/>
              <a:ext cx="363" cy="360"/>
            </a:xfrm>
            <a:custGeom>
              <a:avLst/>
              <a:gdLst>
                <a:gd name="T0" fmla="*/ 66 w 363"/>
                <a:gd name="T1" fmla="*/ 0 h 360"/>
                <a:gd name="T2" fmla="*/ 247 w 363"/>
                <a:gd name="T3" fmla="*/ 19 h 360"/>
                <a:gd name="T4" fmla="*/ 231 w 363"/>
                <a:gd name="T5" fmla="*/ 88 h 360"/>
                <a:gd name="T6" fmla="*/ 363 w 363"/>
                <a:gd name="T7" fmla="*/ 95 h 360"/>
                <a:gd name="T8" fmla="*/ 330 w 363"/>
                <a:gd name="T9" fmla="*/ 360 h 360"/>
                <a:gd name="T10" fmla="*/ 0 w 363"/>
                <a:gd name="T11" fmla="*/ 335 h 360"/>
                <a:gd name="T12" fmla="*/ 33 w 363"/>
                <a:gd name="T13" fmla="*/ 164 h 360"/>
                <a:gd name="T14" fmla="*/ 66 w 363"/>
                <a:gd name="T15" fmla="*/ 0 h 3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3"/>
                <a:gd name="T25" fmla="*/ 0 h 360"/>
                <a:gd name="T26" fmla="*/ 363 w 363"/>
                <a:gd name="T27" fmla="*/ 360 h 3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3" h="360">
                  <a:moveTo>
                    <a:pt x="66" y="0"/>
                  </a:moveTo>
                  <a:lnTo>
                    <a:pt x="247" y="19"/>
                  </a:lnTo>
                  <a:lnTo>
                    <a:pt x="231" y="88"/>
                  </a:lnTo>
                  <a:lnTo>
                    <a:pt x="363" y="95"/>
                  </a:lnTo>
                  <a:lnTo>
                    <a:pt x="330" y="360"/>
                  </a:lnTo>
                  <a:lnTo>
                    <a:pt x="0" y="335"/>
                  </a:lnTo>
                  <a:lnTo>
                    <a:pt x="33" y="16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11" name="Freeform 60"/>
            <p:cNvSpPr>
              <a:spLocks/>
            </p:cNvSpPr>
            <p:nvPr/>
          </p:nvSpPr>
          <p:spPr bwMode="auto">
            <a:xfrm>
              <a:off x="1076" y="1865"/>
              <a:ext cx="363" cy="360"/>
            </a:xfrm>
            <a:custGeom>
              <a:avLst/>
              <a:gdLst>
                <a:gd name="T0" fmla="*/ 66 w 363"/>
                <a:gd name="T1" fmla="*/ 0 h 360"/>
                <a:gd name="T2" fmla="*/ 247 w 363"/>
                <a:gd name="T3" fmla="*/ 19 h 360"/>
                <a:gd name="T4" fmla="*/ 231 w 363"/>
                <a:gd name="T5" fmla="*/ 88 h 360"/>
                <a:gd name="T6" fmla="*/ 363 w 363"/>
                <a:gd name="T7" fmla="*/ 95 h 360"/>
                <a:gd name="T8" fmla="*/ 330 w 363"/>
                <a:gd name="T9" fmla="*/ 360 h 360"/>
                <a:gd name="T10" fmla="*/ 0 w 363"/>
                <a:gd name="T11" fmla="*/ 335 h 360"/>
                <a:gd name="T12" fmla="*/ 33 w 363"/>
                <a:gd name="T13" fmla="*/ 164 h 360"/>
                <a:gd name="T14" fmla="*/ 66 w 363"/>
                <a:gd name="T15" fmla="*/ 0 h 3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3"/>
                <a:gd name="T25" fmla="*/ 0 h 360"/>
                <a:gd name="T26" fmla="*/ 363 w 363"/>
                <a:gd name="T27" fmla="*/ 360 h 3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3" h="360">
                  <a:moveTo>
                    <a:pt x="66" y="0"/>
                  </a:moveTo>
                  <a:lnTo>
                    <a:pt x="247" y="19"/>
                  </a:lnTo>
                  <a:lnTo>
                    <a:pt x="231" y="88"/>
                  </a:lnTo>
                  <a:lnTo>
                    <a:pt x="363" y="95"/>
                  </a:lnTo>
                  <a:lnTo>
                    <a:pt x="330" y="360"/>
                  </a:lnTo>
                  <a:lnTo>
                    <a:pt x="0" y="335"/>
                  </a:lnTo>
                  <a:lnTo>
                    <a:pt x="33" y="164"/>
                  </a:lnTo>
                  <a:lnTo>
                    <a:pt x="66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6" name="Group 61"/>
          <p:cNvGrpSpPr>
            <a:grpSpLocks/>
          </p:cNvGrpSpPr>
          <p:nvPr/>
        </p:nvGrpSpPr>
        <p:grpSpPr bwMode="auto">
          <a:xfrm>
            <a:off x="1871872" y="3010492"/>
            <a:ext cx="918999" cy="564840"/>
            <a:chOff x="1092" y="1397"/>
            <a:chExt cx="685" cy="329"/>
          </a:xfrm>
          <a:solidFill>
            <a:schemeClr val="bg1"/>
          </a:solidFill>
        </p:grpSpPr>
        <p:sp>
          <p:nvSpPr>
            <p:cNvPr id="16608" name="Freeform 62"/>
            <p:cNvSpPr>
              <a:spLocks/>
            </p:cNvSpPr>
            <p:nvPr/>
          </p:nvSpPr>
          <p:spPr bwMode="auto">
            <a:xfrm>
              <a:off x="1092" y="1397"/>
              <a:ext cx="685" cy="329"/>
            </a:xfrm>
            <a:custGeom>
              <a:avLst/>
              <a:gdLst>
                <a:gd name="T0" fmla="*/ 9 w 685"/>
                <a:gd name="T1" fmla="*/ 0 h 329"/>
                <a:gd name="T2" fmla="*/ 141 w 685"/>
                <a:gd name="T3" fmla="*/ 13 h 329"/>
                <a:gd name="T4" fmla="*/ 223 w 685"/>
                <a:gd name="T5" fmla="*/ 19 h 329"/>
                <a:gd name="T6" fmla="*/ 330 w 685"/>
                <a:gd name="T7" fmla="*/ 32 h 329"/>
                <a:gd name="T8" fmla="*/ 429 w 685"/>
                <a:gd name="T9" fmla="*/ 38 h 329"/>
                <a:gd name="T10" fmla="*/ 603 w 685"/>
                <a:gd name="T11" fmla="*/ 44 h 329"/>
                <a:gd name="T12" fmla="*/ 685 w 685"/>
                <a:gd name="T13" fmla="*/ 51 h 329"/>
                <a:gd name="T14" fmla="*/ 685 w 685"/>
                <a:gd name="T15" fmla="*/ 316 h 329"/>
                <a:gd name="T16" fmla="*/ 264 w 685"/>
                <a:gd name="T17" fmla="*/ 291 h 329"/>
                <a:gd name="T18" fmla="*/ 256 w 685"/>
                <a:gd name="T19" fmla="*/ 329 h 329"/>
                <a:gd name="T20" fmla="*/ 240 w 685"/>
                <a:gd name="T21" fmla="*/ 310 h 329"/>
                <a:gd name="T22" fmla="*/ 198 w 685"/>
                <a:gd name="T23" fmla="*/ 310 h 329"/>
                <a:gd name="T24" fmla="*/ 141 w 685"/>
                <a:gd name="T25" fmla="*/ 316 h 329"/>
                <a:gd name="T26" fmla="*/ 132 w 685"/>
                <a:gd name="T27" fmla="*/ 272 h 329"/>
                <a:gd name="T28" fmla="*/ 66 w 685"/>
                <a:gd name="T29" fmla="*/ 234 h 329"/>
                <a:gd name="T30" fmla="*/ 75 w 685"/>
                <a:gd name="T31" fmla="*/ 202 h 329"/>
                <a:gd name="T32" fmla="*/ 83 w 685"/>
                <a:gd name="T33" fmla="*/ 171 h 329"/>
                <a:gd name="T34" fmla="*/ 0 w 685"/>
                <a:gd name="T35" fmla="*/ 82 h 329"/>
                <a:gd name="T36" fmla="*/ 9 w 685"/>
                <a:gd name="T37" fmla="*/ 0 h 3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5"/>
                <a:gd name="T58" fmla="*/ 0 h 329"/>
                <a:gd name="T59" fmla="*/ 685 w 685"/>
                <a:gd name="T60" fmla="*/ 329 h 3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5" h="329">
                  <a:moveTo>
                    <a:pt x="9" y="0"/>
                  </a:moveTo>
                  <a:lnTo>
                    <a:pt x="141" y="13"/>
                  </a:lnTo>
                  <a:lnTo>
                    <a:pt x="223" y="19"/>
                  </a:lnTo>
                  <a:lnTo>
                    <a:pt x="330" y="32"/>
                  </a:lnTo>
                  <a:lnTo>
                    <a:pt x="429" y="38"/>
                  </a:lnTo>
                  <a:lnTo>
                    <a:pt x="603" y="44"/>
                  </a:lnTo>
                  <a:lnTo>
                    <a:pt x="685" y="51"/>
                  </a:lnTo>
                  <a:lnTo>
                    <a:pt x="685" y="316"/>
                  </a:lnTo>
                  <a:lnTo>
                    <a:pt x="264" y="291"/>
                  </a:lnTo>
                  <a:lnTo>
                    <a:pt x="256" y="329"/>
                  </a:lnTo>
                  <a:lnTo>
                    <a:pt x="240" y="310"/>
                  </a:lnTo>
                  <a:lnTo>
                    <a:pt x="198" y="310"/>
                  </a:lnTo>
                  <a:lnTo>
                    <a:pt x="141" y="316"/>
                  </a:lnTo>
                  <a:lnTo>
                    <a:pt x="132" y="272"/>
                  </a:lnTo>
                  <a:lnTo>
                    <a:pt x="66" y="234"/>
                  </a:lnTo>
                  <a:lnTo>
                    <a:pt x="75" y="202"/>
                  </a:lnTo>
                  <a:lnTo>
                    <a:pt x="83" y="171"/>
                  </a:lnTo>
                  <a:lnTo>
                    <a:pt x="0" y="8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09" name="Freeform 63"/>
            <p:cNvSpPr>
              <a:spLocks/>
            </p:cNvSpPr>
            <p:nvPr/>
          </p:nvSpPr>
          <p:spPr bwMode="auto">
            <a:xfrm>
              <a:off x="1092" y="1397"/>
              <a:ext cx="685" cy="329"/>
            </a:xfrm>
            <a:custGeom>
              <a:avLst/>
              <a:gdLst>
                <a:gd name="T0" fmla="*/ 9 w 685"/>
                <a:gd name="T1" fmla="*/ 0 h 329"/>
                <a:gd name="T2" fmla="*/ 141 w 685"/>
                <a:gd name="T3" fmla="*/ 13 h 329"/>
                <a:gd name="T4" fmla="*/ 223 w 685"/>
                <a:gd name="T5" fmla="*/ 19 h 329"/>
                <a:gd name="T6" fmla="*/ 330 w 685"/>
                <a:gd name="T7" fmla="*/ 32 h 329"/>
                <a:gd name="T8" fmla="*/ 429 w 685"/>
                <a:gd name="T9" fmla="*/ 38 h 329"/>
                <a:gd name="T10" fmla="*/ 603 w 685"/>
                <a:gd name="T11" fmla="*/ 44 h 329"/>
                <a:gd name="T12" fmla="*/ 685 w 685"/>
                <a:gd name="T13" fmla="*/ 51 h 329"/>
                <a:gd name="T14" fmla="*/ 685 w 685"/>
                <a:gd name="T15" fmla="*/ 316 h 329"/>
                <a:gd name="T16" fmla="*/ 264 w 685"/>
                <a:gd name="T17" fmla="*/ 291 h 329"/>
                <a:gd name="T18" fmla="*/ 256 w 685"/>
                <a:gd name="T19" fmla="*/ 329 h 329"/>
                <a:gd name="T20" fmla="*/ 240 w 685"/>
                <a:gd name="T21" fmla="*/ 310 h 329"/>
                <a:gd name="T22" fmla="*/ 198 w 685"/>
                <a:gd name="T23" fmla="*/ 310 h 329"/>
                <a:gd name="T24" fmla="*/ 141 w 685"/>
                <a:gd name="T25" fmla="*/ 316 h 329"/>
                <a:gd name="T26" fmla="*/ 132 w 685"/>
                <a:gd name="T27" fmla="*/ 272 h 329"/>
                <a:gd name="T28" fmla="*/ 66 w 685"/>
                <a:gd name="T29" fmla="*/ 234 h 329"/>
                <a:gd name="T30" fmla="*/ 75 w 685"/>
                <a:gd name="T31" fmla="*/ 202 h 329"/>
                <a:gd name="T32" fmla="*/ 83 w 685"/>
                <a:gd name="T33" fmla="*/ 171 h 329"/>
                <a:gd name="T34" fmla="*/ 0 w 685"/>
                <a:gd name="T35" fmla="*/ 82 h 329"/>
                <a:gd name="T36" fmla="*/ 9 w 685"/>
                <a:gd name="T37" fmla="*/ 0 h 3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5"/>
                <a:gd name="T58" fmla="*/ 0 h 329"/>
                <a:gd name="T59" fmla="*/ 685 w 685"/>
                <a:gd name="T60" fmla="*/ 329 h 3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5" h="329">
                  <a:moveTo>
                    <a:pt x="9" y="0"/>
                  </a:moveTo>
                  <a:lnTo>
                    <a:pt x="141" y="13"/>
                  </a:lnTo>
                  <a:lnTo>
                    <a:pt x="223" y="19"/>
                  </a:lnTo>
                  <a:lnTo>
                    <a:pt x="330" y="32"/>
                  </a:lnTo>
                  <a:lnTo>
                    <a:pt x="429" y="38"/>
                  </a:lnTo>
                  <a:lnTo>
                    <a:pt x="603" y="44"/>
                  </a:lnTo>
                  <a:lnTo>
                    <a:pt x="685" y="51"/>
                  </a:lnTo>
                  <a:lnTo>
                    <a:pt x="685" y="316"/>
                  </a:lnTo>
                  <a:lnTo>
                    <a:pt x="264" y="291"/>
                  </a:lnTo>
                  <a:lnTo>
                    <a:pt x="256" y="329"/>
                  </a:lnTo>
                  <a:lnTo>
                    <a:pt x="240" y="310"/>
                  </a:lnTo>
                  <a:lnTo>
                    <a:pt x="198" y="310"/>
                  </a:lnTo>
                  <a:lnTo>
                    <a:pt x="141" y="316"/>
                  </a:lnTo>
                  <a:lnTo>
                    <a:pt x="132" y="272"/>
                  </a:lnTo>
                  <a:lnTo>
                    <a:pt x="66" y="234"/>
                  </a:lnTo>
                  <a:lnTo>
                    <a:pt x="75" y="202"/>
                  </a:lnTo>
                  <a:lnTo>
                    <a:pt x="83" y="171"/>
                  </a:lnTo>
                  <a:lnTo>
                    <a:pt x="0" y="82"/>
                  </a:lnTo>
                  <a:lnTo>
                    <a:pt x="9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7" name="Group 64"/>
          <p:cNvGrpSpPr>
            <a:grpSpLocks/>
          </p:cNvGrpSpPr>
          <p:nvPr/>
        </p:nvGrpSpPr>
        <p:grpSpPr bwMode="auto">
          <a:xfrm>
            <a:off x="2161596" y="3499650"/>
            <a:ext cx="629274" cy="509463"/>
            <a:chOff x="1307" y="1682"/>
            <a:chExt cx="470" cy="297"/>
          </a:xfrm>
          <a:solidFill>
            <a:schemeClr val="bg1"/>
          </a:solidFill>
        </p:grpSpPr>
        <p:sp>
          <p:nvSpPr>
            <p:cNvPr id="16606" name="Freeform 65"/>
            <p:cNvSpPr>
              <a:spLocks/>
            </p:cNvSpPr>
            <p:nvPr/>
          </p:nvSpPr>
          <p:spPr bwMode="auto">
            <a:xfrm>
              <a:off x="1307" y="1682"/>
              <a:ext cx="470" cy="297"/>
            </a:xfrm>
            <a:custGeom>
              <a:avLst/>
              <a:gdLst>
                <a:gd name="T0" fmla="*/ 41 w 470"/>
                <a:gd name="T1" fmla="*/ 0 h 297"/>
                <a:gd name="T2" fmla="*/ 25 w 470"/>
                <a:gd name="T3" fmla="*/ 113 h 297"/>
                <a:gd name="T4" fmla="*/ 0 w 470"/>
                <a:gd name="T5" fmla="*/ 271 h 297"/>
                <a:gd name="T6" fmla="*/ 132 w 470"/>
                <a:gd name="T7" fmla="*/ 278 h 297"/>
                <a:gd name="T8" fmla="*/ 454 w 470"/>
                <a:gd name="T9" fmla="*/ 297 h 297"/>
                <a:gd name="T10" fmla="*/ 470 w 470"/>
                <a:gd name="T11" fmla="*/ 31 h 297"/>
                <a:gd name="T12" fmla="*/ 41 w 470"/>
                <a:gd name="T13" fmla="*/ 0 h 2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0"/>
                <a:gd name="T22" fmla="*/ 0 h 297"/>
                <a:gd name="T23" fmla="*/ 470 w 470"/>
                <a:gd name="T24" fmla="*/ 297 h 2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0" h="297">
                  <a:moveTo>
                    <a:pt x="41" y="0"/>
                  </a:moveTo>
                  <a:lnTo>
                    <a:pt x="25" y="113"/>
                  </a:lnTo>
                  <a:lnTo>
                    <a:pt x="0" y="271"/>
                  </a:lnTo>
                  <a:lnTo>
                    <a:pt x="132" y="278"/>
                  </a:lnTo>
                  <a:lnTo>
                    <a:pt x="454" y="297"/>
                  </a:lnTo>
                  <a:lnTo>
                    <a:pt x="470" y="31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07" name="Freeform 66"/>
            <p:cNvSpPr>
              <a:spLocks/>
            </p:cNvSpPr>
            <p:nvPr/>
          </p:nvSpPr>
          <p:spPr bwMode="auto">
            <a:xfrm>
              <a:off x="1307" y="1682"/>
              <a:ext cx="470" cy="297"/>
            </a:xfrm>
            <a:custGeom>
              <a:avLst/>
              <a:gdLst>
                <a:gd name="T0" fmla="*/ 41 w 470"/>
                <a:gd name="T1" fmla="*/ 0 h 297"/>
                <a:gd name="T2" fmla="*/ 25 w 470"/>
                <a:gd name="T3" fmla="*/ 113 h 297"/>
                <a:gd name="T4" fmla="*/ 0 w 470"/>
                <a:gd name="T5" fmla="*/ 271 h 297"/>
                <a:gd name="T6" fmla="*/ 132 w 470"/>
                <a:gd name="T7" fmla="*/ 278 h 297"/>
                <a:gd name="T8" fmla="*/ 454 w 470"/>
                <a:gd name="T9" fmla="*/ 297 h 297"/>
                <a:gd name="T10" fmla="*/ 470 w 470"/>
                <a:gd name="T11" fmla="*/ 31 h 297"/>
                <a:gd name="T12" fmla="*/ 41 w 470"/>
                <a:gd name="T13" fmla="*/ 0 h 2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0"/>
                <a:gd name="T22" fmla="*/ 0 h 297"/>
                <a:gd name="T23" fmla="*/ 470 w 470"/>
                <a:gd name="T24" fmla="*/ 297 h 2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0" h="297">
                  <a:moveTo>
                    <a:pt x="41" y="0"/>
                  </a:moveTo>
                  <a:lnTo>
                    <a:pt x="25" y="113"/>
                  </a:lnTo>
                  <a:lnTo>
                    <a:pt x="0" y="271"/>
                  </a:lnTo>
                  <a:lnTo>
                    <a:pt x="132" y="278"/>
                  </a:lnTo>
                  <a:lnTo>
                    <a:pt x="454" y="297"/>
                  </a:lnTo>
                  <a:lnTo>
                    <a:pt x="470" y="31"/>
                  </a:lnTo>
                  <a:lnTo>
                    <a:pt x="41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8" name="Group 67"/>
          <p:cNvGrpSpPr>
            <a:grpSpLocks/>
          </p:cNvGrpSpPr>
          <p:nvPr/>
        </p:nvGrpSpPr>
        <p:grpSpPr bwMode="auto">
          <a:xfrm>
            <a:off x="2283392" y="3975887"/>
            <a:ext cx="662491" cy="476237"/>
            <a:chOff x="1398" y="1960"/>
            <a:chExt cx="495" cy="278"/>
          </a:xfrm>
          <a:solidFill>
            <a:schemeClr val="bg1"/>
          </a:solidFill>
        </p:grpSpPr>
        <p:sp>
          <p:nvSpPr>
            <p:cNvPr id="16604" name="Freeform 68"/>
            <p:cNvSpPr>
              <a:spLocks/>
            </p:cNvSpPr>
            <p:nvPr/>
          </p:nvSpPr>
          <p:spPr bwMode="auto">
            <a:xfrm>
              <a:off x="1398" y="1960"/>
              <a:ext cx="495" cy="278"/>
            </a:xfrm>
            <a:custGeom>
              <a:avLst/>
              <a:gdLst>
                <a:gd name="T0" fmla="*/ 41 w 495"/>
                <a:gd name="T1" fmla="*/ 0 h 278"/>
                <a:gd name="T2" fmla="*/ 16 w 495"/>
                <a:gd name="T3" fmla="*/ 170 h 278"/>
                <a:gd name="T4" fmla="*/ 0 w 495"/>
                <a:gd name="T5" fmla="*/ 265 h 278"/>
                <a:gd name="T6" fmla="*/ 247 w 495"/>
                <a:gd name="T7" fmla="*/ 272 h 278"/>
                <a:gd name="T8" fmla="*/ 478 w 495"/>
                <a:gd name="T9" fmla="*/ 278 h 278"/>
                <a:gd name="T10" fmla="*/ 487 w 495"/>
                <a:gd name="T11" fmla="*/ 151 h 278"/>
                <a:gd name="T12" fmla="*/ 495 w 495"/>
                <a:gd name="T13" fmla="*/ 19 h 278"/>
                <a:gd name="T14" fmla="*/ 355 w 495"/>
                <a:gd name="T15" fmla="*/ 19 h 278"/>
                <a:gd name="T16" fmla="*/ 41 w 495"/>
                <a:gd name="T17" fmla="*/ 0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5"/>
                <a:gd name="T28" fmla="*/ 0 h 278"/>
                <a:gd name="T29" fmla="*/ 495 w 49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5" h="278">
                  <a:moveTo>
                    <a:pt x="41" y="0"/>
                  </a:moveTo>
                  <a:lnTo>
                    <a:pt x="16" y="170"/>
                  </a:lnTo>
                  <a:lnTo>
                    <a:pt x="0" y="265"/>
                  </a:lnTo>
                  <a:lnTo>
                    <a:pt x="247" y="272"/>
                  </a:lnTo>
                  <a:lnTo>
                    <a:pt x="478" y="278"/>
                  </a:lnTo>
                  <a:lnTo>
                    <a:pt x="487" y="151"/>
                  </a:lnTo>
                  <a:lnTo>
                    <a:pt x="495" y="19"/>
                  </a:lnTo>
                  <a:lnTo>
                    <a:pt x="355" y="19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05" name="Freeform 69"/>
            <p:cNvSpPr>
              <a:spLocks/>
            </p:cNvSpPr>
            <p:nvPr/>
          </p:nvSpPr>
          <p:spPr bwMode="auto">
            <a:xfrm>
              <a:off x="1398" y="1960"/>
              <a:ext cx="495" cy="278"/>
            </a:xfrm>
            <a:custGeom>
              <a:avLst/>
              <a:gdLst>
                <a:gd name="T0" fmla="*/ 41 w 495"/>
                <a:gd name="T1" fmla="*/ 0 h 278"/>
                <a:gd name="T2" fmla="*/ 16 w 495"/>
                <a:gd name="T3" fmla="*/ 170 h 278"/>
                <a:gd name="T4" fmla="*/ 0 w 495"/>
                <a:gd name="T5" fmla="*/ 265 h 278"/>
                <a:gd name="T6" fmla="*/ 247 w 495"/>
                <a:gd name="T7" fmla="*/ 272 h 278"/>
                <a:gd name="T8" fmla="*/ 478 w 495"/>
                <a:gd name="T9" fmla="*/ 278 h 278"/>
                <a:gd name="T10" fmla="*/ 487 w 495"/>
                <a:gd name="T11" fmla="*/ 151 h 278"/>
                <a:gd name="T12" fmla="*/ 495 w 495"/>
                <a:gd name="T13" fmla="*/ 19 h 278"/>
                <a:gd name="T14" fmla="*/ 355 w 495"/>
                <a:gd name="T15" fmla="*/ 19 h 278"/>
                <a:gd name="T16" fmla="*/ 41 w 495"/>
                <a:gd name="T17" fmla="*/ 0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5"/>
                <a:gd name="T28" fmla="*/ 0 h 278"/>
                <a:gd name="T29" fmla="*/ 495 w 49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5" h="278">
                  <a:moveTo>
                    <a:pt x="41" y="0"/>
                  </a:moveTo>
                  <a:lnTo>
                    <a:pt x="16" y="170"/>
                  </a:lnTo>
                  <a:lnTo>
                    <a:pt x="0" y="265"/>
                  </a:lnTo>
                  <a:lnTo>
                    <a:pt x="247" y="272"/>
                  </a:lnTo>
                  <a:lnTo>
                    <a:pt x="478" y="278"/>
                  </a:lnTo>
                  <a:lnTo>
                    <a:pt x="487" y="151"/>
                  </a:lnTo>
                  <a:lnTo>
                    <a:pt x="495" y="19"/>
                  </a:lnTo>
                  <a:lnTo>
                    <a:pt x="355" y="19"/>
                  </a:lnTo>
                  <a:lnTo>
                    <a:pt x="41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9" name="Group 70"/>
          <p:cNvGrpSpPr>
            <a:grpSpLocks/>
          </p:cNvGrpSpPr>
          <p:nvPr/>
        </p:nvGrpSpPr>
        <p:grpSpPr bwMode="auto">
          <a:xfrm>
            <a:off x="1698406" y="4376443"/>
            <a:ext cx="594212" cy="649749"/>
            <a:chOff x="960" y="2194"/>
            <a:chExt cx="446" cy="379"/>
          </a:xfrm>
          <a:solidFill>
            <a:schemeClr val="bg1"/>
          </a:solidFill>
        </p:grpSpPr>
        <p:sp>
          <p:nvSpPr>
            <p:cNvPr id="16602" name="Freeform 71"/>
            <p:cNvSpPr>
              <a:spLocks/>
            </p:cNvSpPr>
            <p:nvPr/>
          </p:nvSpPr>
          <p:spPr bwMode="auto">
            <a:xfrm>
              <a:off x="960" y="2194"/>
              <a:ext cx="446" cy="379"/>
            </a:xfrm>
            <a:custGeom>
              <a:avLst/>
              <a:gdLst>
                <a:gd name="T0" fmla="*/ 108 w 446"/>
                <a:gd name="T1" fmla="*/ 0 h 379"/>
                <a:gd name="T2" fmla="*/ 99 w 446"/>
                <a:gd name="T3" fmla="*/ 50 h 379"/>
                <a:gd name="T4" fmla="*/ 66 w 446"/>
                <a:gd name="T5" fmla="*/ 44 h 379"/>
                <a:gd name="T6" fmla="*/ 66 w 446"/>
                <a:gd name="T7" fmla="*/ 107 h 379"/>
                <a:gd name="T8" fmla="*/ 50 w 446"/>
                <a:gd name="T9" fmla="*/ 120 h 379"/>
                <a:gd name="T10" fmla="*/ 75 w 446"/>
                <a:gd name="T11" fmla="*/ 158 h 379"/>
                <a:gd name="T12" fmla="*/ 50 w 446"/>
                <a:gd name="T13" fmla="*/ 177 h 379"/>
                <a:gd name="T14" fmla="*/ 33 w 446"/>
                <a:gd name="T15" fmla="*/ 202 h 379"/>
                <a:gd name="T16" fmla="*/ 17 w 446"/>
                <a:gd name="T17" fmla="*/ 234 h 379"/>
                <a:gd name="T18" fmla="*/ 25 w 446"/>
                <a:gd name="T19" fmla="*/ 246 h 379"/>
                <a:gd name="T20" fmla="*/ 0 w 446"/>
                <a:gd name="T21" fmla="*/ 253 h 379"/>
                <a:gd name="T22" fmla="*/ 0 w 446"/>
                <a:gd name="T23" fmla="*/ 278 h 379"/>
                <a:gd name="T24" fmla="*/ 248 w 446"/>
                <a:gd name="T25" fmla="*/ 379 h 379"/>
                <a:gd name="T26" fmla="*/ 388 w 446"/>
                <a:gd name="T27" fmla="*/ 379 h 379"/>
                <a:gd name="T28" fmla="*/ 446 w 446"/>
                <a:gd name="T29" fmla="*/ 31 h 379"/>
                <a:gd name="T30" fmla="*/ 108 w 446"/>
                <a:gd name="T31" fmla="*/ 0 h 3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6"/>
                <a:gd name="T49" fmla="*/ 0 h 379"/>
                <a:gd name="T50" fmla="*/ 446 w 446"/>
                <a:gd name="T51" fmla="*/ 379 h 3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6" h="379">
                  <a:moveTo>
                    <a:pt x="108" y="0"/>
                  </a:moveTo>
                  <a:lnTo>
                    <a:pt x="99" y="50"/>
                  </a:lnTo>
                  <a:lnTo>
                    <a:pt x="66" y="44"/>
                  </a:lnTo>
                  <a:lnTo>
                    <a:pt x="66" y="107"/>
                  </a:lnTo>
                  <a:lnTo>
                    <a:pt x="50" y="120"/>
                  </a:lnTo>
                  <a:lnTo>
                    <a:pt x="75" y="158"/>
                  </a:lnTo>
                  <a:lnTo>
                    <a:pt x="50" y="177"/>
                  </a:lnTo>
                  <a:lnTo>
                    <a:pt x="33" y="202"/>
                  </a:lnTo>
                  <a:lnTo>
                    <a:pt x="17" y="234"/>
                  </a:lnTo>
                  <a:lnTo>
                    <a:pt x="25" y="246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248" y="379"/>
                  </a:lnTo>
                  <a:lnTo>
                    <a:pt x="388" y="379"/>
                  </a:lnTo>
                  <a:lnTo>
                    <a:pt x="446" y="31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03" name="Freeform 72"/>
            <p:cNvSpPr>
              <a:spLocks/>
            </p:cNvSpPr>
            <p:nvPr/>
          </p:nvSpPr>
          <p:spPr bwMode="auto">
            <a:xfrm>
              <a:off x="960" y="2194"/>
              <a:ext cx="446" cy="379"/>
            </a:xfrm>
            <a:custGeom>
              <a:avLst/>
              <a:gdLst>
                <a:gd name="T0" fmla="*/ 108 w 446"/>
                <a:gd name="T1" fmla="*/ 0 h 379"/>
                <a:gd name="T2" fmla="*/ 99 w 446"/>
                <a:gd name="T3" fmla="*/ 50 h 379"/>
                <a:gd name="T4" fmla="*/ 66 w 446"/>
                <a:gd name="T5" fmla="*/ 44 h 379"/>
                <a:gd name="T6" fmla="*/ 66 w 446"/>
                <a:gd name="T7" fmla="*/ 107 h 379"/>
                <a:gd name="T8" fmla="*/ 50 w 446"/>
                <a:gd name="T9" fmla="*/ 120 h 379"/>
                <a:gd name="T10" fmla="*/ 75 w 446"/>
                <a:gd name="T11" fmla="*/ 158 h 379"/>
                <a:gd name="T12" fmla="*/ 50 w 446"/>
                <a:gd name="T13" fmla="*/ 177 h 379"/>
                <a:gd name="T14" fmla="*/ 33 w 446"/>
                <a:gd name="T15" fmla="*/ 202 h 379"/>
                <a:gd name="T16" fmla="*/ 17 w 446"/>
                <a:gd name="T17" fmla="*/ 234 h 379"/>
                <a:gd name="T18" fmla="*/ 25 w 446"/>
                <a:gd name="T19" fmla="*/ 246 h 379"/>
                <a:gd name="T20" fmla="*/ 0 w 446"/>
                <a:gd name="T21" fmla="*/ 253 h 379"/>
                <a:gd name="T22" fmla="*/ 0 w 446"/>
                <a:gd name="T23" fmla="*/ 278 h 379"/>
                <a:gd name="T24" fmla="*/ 248 w 446"/>
                <a:gd name="T25" fmla="*/ 379 h 379"/>
                <a:gd name="T26" fmla="*/ 388 w 446"/>
                <a:gd name="T27" fmla="*/ 379 h 379"/>
                <a:gd name="T28" fmla="*/ 446 w 446"/>
                <a:gd name="T29" fmla="*/ 31 h 379"/>
                <a:gd name="T30" fmla="*/ 108 w 446"/>
                <a:gd name="T31" fmla="*/ 0 h 3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6"/>
                <a:gd name="T49" fmla="*/ 0 h 379"/>
                <a:gd name="T50" fmla="*/ 446 w 446"/>
                <a:gd name="T51" fmla="*/ 379 h 3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6" h="379">
                  <a:moveTo>
                    <a:pt x="108" y="0"/>
                  </a:moveTo>
                  <a:lnTo>
                    <a:pt x="99" y="50"/>
                  </a:lnTo>
                  <a:lnTo>
                    <a:pt x="66" y="44"/>
                  </a:lnTo>
                  <a:lnTo>
                    <a:pt x="66" y="107"/>
                  </a:lnTo>
                  <a:lnTo>
                    <a:pt x="50" y="120"/>
                  </a:lnTo>
                  <a:lnTo>
                    <a:pt x="75" y="158"/>
                  </a:lnTo>
                  <a:lnTo>
                    <a:pt x="50" y="177"/>
                  </a:lnTo>
                  <a:lnTo>
                    <a:pt x="33" y="202"/>
                  </a:lnTo>
                  <a:lnTo>
                    <a:pt x="17" y="234"/>
                  </a:lnTo>
                  <a:lnTo>
                    <a:pt x="25" y="246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248" y="379"/>
                  </a:lnTo>
                  <a:lnTo>
                    <a:pt x="388" y="379"/>
                  </a:lnTo>
                  <a:lnTo>
                    <a:pt x="446" y="31"/>
                  </a:lnTo>
                  <a:lnTo>
                    <a:pt x="108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0" name="Group 73"/>
          <p:cNvGrpSpPr>
            <a:grpSpLocks/>
          </p:cNvGrpSpPr>
          <p:nvPr/>
        </p:nvGrpSpPr>
        <p:grpSpPr bwMode="auto">
          <a:xfrm>
            <a:off x="2216958" y="4418898"/>
            <a:ext cx="629274" cy="618370"/>
            <a:chOff x="1348" y="2219"/>
            <a:chExt cx="471" cy="360"/>
          </a:xfrm>
          <a:solidFill>
            <a:schemeClr val="bg1"/>
          </a:solidFill>
        </p:grpSpPr>
        <p:sp>
          <p:nvSpPr>
            <p:cNvPr id="16600" name="Freeform 74"/>
            <p:cNvSpPr>
              <a:spLocks/>
            </p:cNvSpPr>
            <p:nvPr/>
          </p:nvSpPr>
          <p:spPr bwMode="auto">
            <a:xfrm>
              <a:off x="1348" y="2219"/>
              <a:ext cx="471" cy="360"/>
            </a:xfrm>
            <a:custGeom>
              <a:avLst/>
              <a:gdLst>
                <a:gd name="T0" fmla="*/ 58 w 471"/>
                <a:gd name="T1" fmla="*/ 0 h 360"/>
                <a:gd name="T2" fmla="*/ 471 w 471"/>
                <a:gd name="T3" fmla="*/ 19 h 360"/>
                <a:gd name="T4" fmla="*/ 454 w 471"/>
                <a:gd name="T5" fmla="*/ 335 h 360"/>
                <a:gd name="T6" fmla="*/ 314 w 471"/>
                <a:gd name="T7" fmla="*/ 329 h 360"/>
                <a:gd name="T8" fmla="*/ 190 w 471"/>
                <a:gd name="T9" fmla="*/ 322 h 360"/>
                <a:gd name="T10" fmla="*/ 190 w 471"/>
                <a:gd name="T11" fmla="*/ 335 h 360"/>
                <a:gd name="T12" fmla="*/ 83 w 471"/>
                <a:gd name="T13" fmla="*/ 335 h 360"/>
                <a:gd name="T14" fmla="*/ 74 w 471"/>
                <a:gd name="T15" fmla="*/ 360 h 360"/>
                <a:gd name="T16" fmla="*/ 0 w 471"/>
                <a:gd name="T17" fmla="*/ 354 h 360"/>
                <a:gd name="T18" fmla="*/ 41 w 471"/>
                <a:gd name="T19" fmla="*/ 88 h 360"/>
                <a:gd name="T20" fmla="*/ 58 w 471"/>
                <a:gd name="T21" fmla="*/ 0 h 3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1"/>
                <a:gd name="T34" fmla="*/ 0 h 360"/>
                <a:gd name="T35" fmla="*/ 471 w 471"/>
                <a:gd name="T36" fmla="*/ 360 h 3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1" h="360">
                  <a:moveTo>
                    <a:pt x="58" y="0"/>
                  </a:moveTo>
                  <a:lnTo>
                    <a:pt x="471" y="19"/>
                  </a:lnTo>
                  <a:lnTo>
                    <a:pt x="454" y="335"/>
                  </a:lnTo>
                  <a:lnTo>
                    <a:pt x="314" y="329"/>
                  </a:lnTo>
                  <a:lnTo>
                    <a:pt x="190" y="322"/>
                  </a:lnTo>
                  <a:lnTo>
                    <a:pt x="190" y="335"/>
                  </a:lnTo>
                  <a:lnTo>
                    <a:pt x="83" y="335"/>
                  </a:lnTo>
                  <a:lnTo>
                    <a:pt x="74" y="360"/>
                  </a:lnTo>
                  <a:lnTo>
                    <a:pt x="0" y="354"/>
                  </a:lnTo>
                  <a:lnTo>
                    <a:pt x="41" y="88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01" name="Freeform 75"/>
            <p:cNvSpPr>
              <a:spLocks/>
            </p:cNvSpPr>
            <p:nvPr/>
          </p:nvSpPr>
          <p:spPr bwMode="auto">
            <a:xfrm>
              <a:off x="1348" y="2219"/>
              <a:ext cx="471" cy="360"/>
            </a:xfrm>
            <a:custGeom>
              <a:avLst/>
              <a:gdLst>
                <a:gd name="T0" fmla="*/ 58 w 471"/>
                <a:gd name="T1" fmla="*/ 0 h 360"/>
                <a:gd name="T2" fmla="*/ 471 w 471"/>
                <a:gd name="T3" fmla="*/ 19 h 360"/>
                <a:gd name="T4" fmla="*/ 454 w 471"/>
                <a:gd name="T5" fmla="*/ 335 h 360"/>
                <a:gd name="T6" fmla="*/ 314 w 471"/>
                <a:gd name="T7" fmla="*/ 329 h 360"/>
                <a:gd name="T8" fmla="*/ 190 w 471"/>
                <a:gd name="T9" fmla="*/ 322 h 360"/>
                <a:gd name="T10" fmla="*/ 190 w 471"/>
                <a:gd name="T11" fmla="*/ 335 h 360"/>
                <a:gd name="T12" fmla="*/ 83 w 471"/>
                <a:gd name="T13" fmla="*/ 335 h 360"/>
                <a:gd name="T14" fmla="*/ 74 w 471"/>
                <a:gd name="T15" fmla="*/ 360 h 360"/>
                <a:gd name="T16" fmla="*/ 0 w 471"/>
                <a:gd name="T17" fmla="*/ 354 h 360"/>
                <a:gd name="T18" fmla="*/ 41 w 471"/>
                <a:gd name="T19" fmla="*/ 88 h 360"/>
                <a:gd name="T20" fmla="*/ 58 w 471"/>
                <a:gd name="T21" fmla="*/ 0 h 3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1"/>
                <a:gd name="T34" fmla="*/ 0 h 360"/>
                <a:gd name="T35" fmla="*/ 471 w 471"/>
                <a:gd name="T36" fmla="*/ 360 h 3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1" h="360">
                  <a:moveTo>
                    <a:pt x="58" y="0"/>
                  </a:moveTo>
                  <a:lnTo>
                    <a:pt x="471" y="19"/>
                  </a:lnTo>
                  <a:lnTo>
                    <a:pt x="454" y="335"/>
                  </a:lnTo>
                  <a:lnTo>
                    <a:pt x="314" y="329"/>
                  </a:lnTo>
                  <a:lnTo>
                    <a:pt x="190" y="322"/>
                  </a:lnTo>
                  <a:lnTo>
                    <a:pt x="190" y="335"/>
                  </a:lnTo>
                  <a:lnTo>
                    <a:pt x="83" y="335"/>
                  </a:lnTo>
                  <a:lnTo>
                    <a:pt x="74" y="360"/>
                  </a:lnTo>
                  <a:lnTo>
                    <a:pt x="0" y="354"/>
                  </a:lnTo>
                  <a:lnTo>
                    <a:pt x="41" y="88"/>
                  </a:lnTo>
                  <a:lnTo>
                    <a:pt x="58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1" name="Group 76"/>
          <p:cNvGrpSpPr>
            <a:grpSpLocks/>
          </p:cNvGrpSpPr>
          <p:nvPr/>
        </p:nvGrpSpPr>
        <p:grpSpPr bwMode="auto">
          <a:xfrm>
            <a:off x="2469775" y="4518575"/>
            <a:ext cx="1271466" cy="1157366"/>
            <a:chOff x="1538" y="2276"/>
            <a:chExt cx="949" cy="676"/>
          </a:xfrm>
          <a:solidFill>
            <a:schemeClr val="bg1"/>
          </a:solidFill>
        </p:grpSpPr>
        <p:sp>
          <p:nvSpPr>
            <p:cNvPr id="16598" name="Freeform 77"/>
            <p:cNvSpPr>
              <a:spLocks/>
            </p:cNvSpPr>
            <p:nvPr/>
          </p:nvSpPr>
          <p:spPr bwMode="auto">
            <a:xfrm>
              <a:off x="1538" y="2276"/>
              <a:ext cx="949" cy="676"/>
            </a:xfrm>
            <a:custGeom>
              <a:avLst/>
              <a:gdLst>
                <a:gd name="T0" fmla="*/ 272 w 949"/>
                <a:gd name="T1" fmla="*/ 0 h 676"/>
                <a:gd name="T2" fmla="*/ 487 w 949"/>
                <a:gd name="T3" fmla="*/ 6 h 676"/>
                <a:gd name="T4" fmla="*/ 487 w 949"/>
                <a:gd name="T5" fmla="*/ 126 h 676"/>
                <a:gd name="T6" fmla="*/ 594 w 949"/>
                <a:gd name="T7" fmla="*/ 164 h 676"/>
                <a:gd name="T8" fmla="*/ 619 w 949"/>
                <a:gd name="T9" fmla="*/ 152 h 676"/>
                <a:gd name="T10" fmla="*/ 693 w 949"/>
                <a:gd name="T11" fmla="*/ 177 h 676"/>
                <a:gd name="T12" fmla="*/ 735 w 949"/>
                <a:gd name="T13" fmla="*/ 177 h 676"/>
                <a:gd name="T14" fmla="*/ 817 w 949"/>
                <a:gd name="T15" fmla="*/ 145 h 676"/>
                <a:gd name="T16" fmla="*/ 867 w 949"/>
                <a:gd name="T17" fmla="*/ 171 h 676"/>
                <a:gd name="T18" fmla="*/ 908 w 949"/>
                <a:gd name="T19" fmla="*/ 183 h 676"/>
                <a:gd name="T20" fmla="*/ 908 w 949"/>
                <a:gd name="T21" fmla="*/ 278 h 676"/>
                <a:gd name="T22" fmla="*/ 949 w 949"/>
                <a:gd name="T23" fmla="*/ 341 h 676"/>
                <a:gd name="T24" fmla="*/ 941 w 949"/>
                <a:gd name="T25" fmla="*/ 430 h 676"/>
                <a:gd name="T26" fmla="*/ 891 w 949"/>
                <a:gd name="T27" fmla="*/ 461 h 676"/>
                <a:gd name="T28" fmla="*/ 875 w 949"/>
                <a:gd name="T29" fmla="*/ 430 h 676"/>
                <a:gd name="T30" fmla="*/ 867 w 949"/>
                <a:gd name="T31" fmla="*/ 449 h 676"/>
                <a:gd name="T32" fmla="*/ 875 w 949"/>
                <a:gd name="T33" fmla="*/ 468 h 676"/>
                <a:gd name="T34" fmla="*/ 784 w 949"/>
                <a:gd name="T35" fmla="*/ 518 h 676"/>
                <a:gd name="T36" fmla="*/ 759 w 949"/>
                <a:gd name="T37" fmla="*/ 518 h 676"/>
                <a:gd name="T38" fmla="*/ 710 w 949"/>
                <a:gd name="T39" fmla="*/ 543 h 676"/>
                <a:gd name="T40" fmla="*/ 710 w 949"/>
                <a:gd name="T41" fmla="*/ 562 h 676"/>
                <a:gd name="T42" fmla="*/ 693 w 949"/>
                <a:gd name="T43" fmla="*/ 562 h 676"/>
                <a:gd name="T44" fmla="*/ 710 w 949"/>
                <a:gd name="T45" fmla="*/ 581 h 676"/>
                <a:gd name="T46" fmla="*/ 685 w 949"/>
                <a:gd name="T47" fmla="*/ 607 h 676"/>
                <a:gd name="T48" fmla="*/ 693 w 949"/>
                <a:gd name="T49" fmla="*/ 645 h 676"/>
                <a:gd name="T50" fmla="*/ 710 w 949"/>
                <a:gd name="T51" fmla="*/ 657 h 676"/>
                <a:gd name="T52" fmla="*/ 710 w 949"/>
                <a:gd name="T53" fmla="*/ 676 h 676"/>
                <a:gd name="T54" fmla="*/ 669 w 949"/>
                <a:gd name="T55" fmla="*/ 676 h 676"/>
                <a:gd name="T56" fmla="*/ 636 w 949"/>
                <a:gd name="T57" fmla="*/ 670 h 676"/>
                <a:gd name="T58" fmla="*/ 611 w 949"/>
                <a:gd name="T59" fmla="*/ 670 h 676"/>
                <a:gd name="T60" fmla="*/ 536 w 949"/>
                <a:gd name="T61" fmla="*/ 651 h 676"/>
                <a:gd name="T62" fmla="*/ 503 w 949"/>
                <a:gd name="T63" fmla="*/ 575 h 676"/>
                <a:gd name="T64" fmla="*/ 454 w 949"/>
                <a:gd name="T65" fmla="*/ 537 h 676"/>
                <a:gd name="T66" fmla="*/ 413 w 949"/>
                <a:gd name="T67" fmla="*/ 468 h 676"/>
                <a:gd name="T68" fmla="*/ 388 w 949"/>
                <a:gd name="T69" fmla="*/ 461 h 676"/>
                <a:gd name="T70" fmla="*/ 363 w 949"/>
                <a:gd name="T71" fmla="*/ 442 h 676"/>
                <a:gd name="T72" fmla="*/ 338 w 949"/>
                <a:gd name="T73" fmla="*/ 442 h 676"/>
                <a:gd name="T74" fmla="*/ 305 w 949"/>
                <a:gd name="T75" fmla="*/ 436 h 676"/>
                <a:gd name="T76" fmla="*/ 272 w 949"/>
                <a:gd name="T77" fmla="*/ 442 h 676"/>
                <a:gd name="T78" fmla="*/ 256 w 949"/>
                <a:gd name="T79" fmla="*/ 474 h 676"/>
                <a:gd name="T80" fmla="*/ 231 w 949"/>
                <a:gd name="T81" fmla="*/ 480 h 676"/>
                <a:gd name="T82" fmla="*/ 165 w 949"/>
                <a:gd name="T83" fmla="*/ 455 h 676"/>
                <a:gd name="T84" fmla="*/ 132 w 949"/>
                <a:gd name="T85" fmla="*/ 423 h 676"/>
                <a:gd name="T86" fmla="*/ 124 w 949"/>
                <a:gd name="T87" fmla="*/ 385 h 676"/>
                <a:gd name="T88" fmla="*/ 99 w 949"/>
                <a:gd name="T89" fmla="*/ 360 h 676"/>
                <a:gd name="T90" fmla="*/ 41 w 949"/>
                <a:gd name="T91" fmla="*/ 322 h 676"/>
                <a:gd name="T92" fmla="*/ 0 w 949"/>
                <a:gd name="T93" fmla="*/ 284 h 676"/>
                <a:gd name="T94" fmla="*/ 0 w 949"/>
                <a:gd name="T95" fmla="*/ 265 h 676"/>
                <a:gd name="T96" fmla="*/ 140 w 949"/>
                <a:gd name="T97" fmla="*/ 265 h 676"/>
                <a:gd name="T98" fmla="*/ 256 w 949"/>
                <a:gd name="T99" fmla="*/ 272 h 676"/>
                <a:gd name="T100" fmla="*/ 272 w 949"/>
                <a:gd name="T101" fmla="*/ 0 h 67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9"/>
                <a:gd name="T154" fmla="*/ 0 h 676"/>
                <a:gd name="T155" fmla="*/ 949 w 949"/>
                <a:gd name="T156" fmla="*/ 676 h 67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9" h="676">
                  <a:moveTo>
                    <a:pt x="272" y="0"/>
                  </a:moveTo>
                  <a:lnTo>
                    <a:pt x="487" y="6"/>
                  </a:lnTo>
                  <a:lnTo>
                    <a:pt x="487" y="126"/>
                  </a:lnTo>
                  <a:lnTo>
                    <a:pt x="594" y="164"/>
                  </a:lnTo>
                  <a:lnTo>
                    <a:pt x="619" y="152"/>
                  </a:lnTo>
                  <a:lnTo>
                    <a:pt x="693" y="177"/>
                  </a:lnTo>
                  <a:lnTo>
                    <a:pt x="735" y="177"/>
                  </a:lnTo>
                  <a:lnTo>
                    <a:pt x="817" y="145"/>
                  </a:lnTo>
                  <a:lnTo>
                    <a:pt x="867" y="171"/>
                  </a:lnTo>
                  <a:lnTo>
                    <a:pt x="908" y="183"/>
                  </a:lnTo>
                  <a:lnTo>
                    <a:pt x="908" y="278"/>
                  </a:lnTo>
                  <a:lnTo>
                    <a:pt x="949" y="341"/>
                  </a:lnTo>
                  <a:lnTo>
                    <a:pt x="941" y="430"/>
                  </a:lnTo>
                  <a:lnTo>
                    <a:pt x="891" y="461"/>
                  </a:lnTo>
                  <a:lnTo>
                    <a:pt x="875" y="430"/>
                  </a:lnTo>
                  <a:lnTo>
                    <a:pt x="867" y="449"/>
                  </a:lnTo>
                  <a:lnTo>
                    <a:pt x="875" y="468"/>
                  </a:lnTo>
                  <a:lnTo>
                    <a:pt x="784" y="518"/>
                  </a:lnTo>
                  <a:lnTo>
                    <a:pt x="759" y="518"/>
                  </a:lnTo>
                  <a:lnTo>
                    <a:pt x="710" y="543"/>
                  </a:lnTo>
                  <a:lnTo>
                    <a:pt x="710" y="562"/>
                  </a:lnTo>
                  <a:lnTo>
                    <a:pt x="693" y="562"/>
                  </a:lnTo>
                  <a:lnTo>
                    <a:pt x="710" y="581"/>
                  </a:lnTo>
                  <a:lnTo>
                    <a:pt x="685" y="607"/>
                  </a:lnTo>
                  <a:lnTo>
                    <a:pt x="693" y="645"/>
                  </a:lnTo>
                  <a:lnTo>
                    <a:pt x="710" y="657"/>
                  </a:lnTo>
                  <a:lnTo>
                    <a:pt x="710" y="676"/>
                  </a:lnTo>
                  <a:lnTo>
                    <a:pt x="669" y="676"/>
                  </a:lnTo>
                  <a:lnTo>
                    <a:pt x="636" y="670"/>
                  </a:lnTo>
                  <a:lnTo>
                    <a:pt x="611" y="670"/>
                  </a:lnTo>
                  <a:lnTo>
                    <a:pt x="536" y="651"/>
                  </a:lnTo>
                  <a:lnTo>
                    <a:pt x="503" y="575"/>
                  </a:lnTo>
                  <a:lnTo>
                    <a:pt x="454" y="537"/>
                  </a:lnTo>
                  <a:lnTo>
                    <a:pt x="413" y="468"/>
                  </a:lnTo>
                  <a:lnTo>
                    <a:pt x="388" y="461"/>
                  </a:lnTo>
                  <a:lnTo>
                    <a:pt x="363" y="442"/>
                  </a:lnTo>
                  <a:lnTo>
                    <a:pt x="338" y="442"/>
                  </a:lnTo>
                  <a:lnTo>
                    <a:pt x="305" y="436"/>
                  </a:lnTo>
                  <a:lnTo>
                    <a:pt x="272" y="442"/>
                  </a:lnTo>
                  <a:lnTo>
                    <a:pt x="256" y="474"/>
                  </a:lnTo>
                  <a:lnTo>
                    <a:pt x="231" y="480"/>
                  </a:lnTo>
                  <a:lnTo>
                    <a:pt x="165" y="455"/>
                  </a:lnTo>
                  <a:lnTo>
                    <a:pt x="132" y="423"/>
                  </a:lnTo>
                  <a:lnTo>
                    <a:pt x="124" y="385"/>
                  </a:lnTo>
                  <a:lnTo>
                    <a:pt x="99" y="360"/>
                  </a:lnTo>
                  <a:lnTo>
                    <a:pt x="41" y="322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40" y="265"/>
                  </a:lnTo>
                  <a:lnTo>
                    <a:pt x="256" y="272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99" name="Freeform 78"/>
            <p:cNvSpPr>
              <a:spLocks/>
            </p:cNvSpPr>
            <p:nvPr/>
          </p:nvSpPr>
          <p:spPr bwMode="auto">
            <a:xfrm>
              <a:off x="1538" y="2276"/>
              <a:ext cx="949" cy="676"/>
            </a:xfrm>
            <a:custGeom>
              <a:avLst/>
              <a:gdLst>
                <a:gd name="T0" fmla="*/ 272 w 949"/>
                <a:gd name="T1" fmla="*/ 0 h 676"/>
                <a:gd name="T2" fmla="*/ 487 w 949"/>
                <a:gd name="T3" fmla="*/ 6 h 676"/>
                <a:gd name="T4" fmla="*/ 487 w 949"/>
                <a:gd name="T5" fmla="*/ 126 h 676"/>
                <a:gd name="T6" fmla="*/ 594 w 949"/>
                <a:gd name="T7" fmla="*/ 164 h 676"/>
                <a:gd name="T8" fmla="*/ 619 w 949"/>
                <a:gd name="T9" fmla="*/ 152 h 676"/>
                <a:gd name="T10" fmla="*/ 693 w 949"/>
                <a:gd name="T11" fmla="*/ 177 h 676"/>
                <a:gd name="T12" fmla="*/ 735 w 949"/>
                <a:gd name="T13" fmla="*/ 177 h 676"/>
                <a:gd name="T14" fmla="*/ 817 w 949"/>
                <a:gd name="T15" fmla="*/ 145 h 676"/>
                <a:gd name="T16" fmla="*/ 867 w 949"/>
                <a:gd name="T17" fmla="*/ 171 h 676"/>
                <a:gd name="T18" fmla="*/ 908 w 949"/>
                <a:gd name="T19" fmla="*/ 183 h 676"/>
                <a:gd name="T20" fmla="*/ 908 w 949"/>
                <a:gd name="T21" fmla="*/ 278 h 676"/>
                <a:gd name="T22" fmla="*/ 949 w 949"/>
                <a:gd name="T23" fmla="*/ 341 h 676"/>
                <a:gd name="T24" fmla="*/ 941 w 949"/>
                <a:gd name="T25" fmla="*/ 430 h 676"/>
                <a:gd name="T26" fmla="*/ 891 w 949"/>
                <a:gd name="T27" fmla="*/ 461 h 676"/>
                <a:gd name="T28" fmla="*/ 875 w 949"/>
                <a:gd name="T29" fmla="*/ 430 h 676"/>
                <a:gd name="T30" fmla="*/ 867 w 949"/>
                <a:gd name="T31" fmla="*/ 449 h 676"/>
                <a:gd name="T32" fmla="*/ 875 w 949"/>
                <a:gd name="T33" fmla="*/ 468 h 676"/>
                <a:gd name="T34" fmla="*/ 784 w 949"/>
                <a:gd name="T35" fmla="*/ 518 h 676"/>
                <a:gd name="T36" fmla="*/ 759 w 949"/>
                <a:gd name="T37" fmla="*/ 518 h 676"/>
                <a:gd name="T38" fmla="*/ 710 w 949"/>
                <a:gd name="T39" fmla="*/ 543 h 676"/>
                <a:gd name="T40" fmla="*/ 710 w 949"/>
                <a:gd name="T41" fmla="*/ 562 h 676"/>
                <a:gd name="T42" fmla="*/ 693 w 949"/>
                <a:gd name="T43" fmla="*/ 562 h 676"/>
                <a:gd name="T44" fmla="*/ 710 w 949"/>
                <a:gd name="T45" fmla="*/ 581 h 676"/>
                <a:gd name="T46" fmla="*/ 685 w 949"/>
                <a:gd name="T47" fmla="*/ 607 h 676"/>
                <a:gd name="T48" fmla="*/ 693 w 949"/>
                <a:gd name="T49" fmla="*/ 645 h 676"/>
                <a:gd name="T50" fmla="*/ 710 w 949"/>
                <a:gd name="T51" fmla="*/ 657 h 676"/>
                <a:gd name="T52" fmla="*/ 710 w 949"/>
                <a:gd name="T53" fmla="*/ 676 h 676"/>
                <a:gd name="T54" fmla="*/ 669 w 949"/>
                <a:gd name="T55" fmla="*/ 676 h 676"/>
                <a:gd name="T56" fmla="*/ 636 w 949"/>
                <a:gd name="T57" fmla="*/ 670 h 676"/>
                <a:gd name="T58" fmla="*/ 611 w 949"/>
                <a:gd name="T59" fmla="*/ 670 h 676"/>
                <a:gd name="T60" fmla="*/ 536 w 949"/>
                <a:gd name="T61" fmla="*/ 651 h 676"/>
                <a:gd name="T62" fmla="*/ 503 w 949"/>
                <a:gd name="T63" fmla="*/ 575 h 676"/>
                <a:gd name="T64" fmla="*/ 454 w 949"/>
                <a:gd name="T65" fmla="*/ 537 h 676"/>
                <a:gd name="T66" fmla="*/ 413 w 949"/>
                <a:gd name="T67" fmla="*/ 468 h 676"/>
                <a:gd name="T68" fmla="*/ 388 w 949"/>
                <a:gd name="T69" fmla="*/ 461 h 676"/>
                <a:gd name="T70" fmla="*/ 363 w 949"/>
                <a:gd name="T71" fmla="*/ 442 h 676"/>
                <a:gd name="T72" fmla="*/ 338 w 949"/>
                <a:gd name="T73" fmla="*/ 442 h 676"/>
                <a:gd name="T74" fmla="*/ 305 w 949"/>
                <a:gd name="T75" fmla="*/ 436 h 676"/>
                <a:gd name="T76" fmla="*/ 272 w 949"/>
                <a:gd name="T77" fmla="*/ 442 h 676"/>
                <a:gd name="T78" fmla="*/ 256 w 949"/>
                <a:gd name="T79" fmla="*/ 474 h 676"/>
                <a:gd name="T80" fmla="*/ 231 w 949"/>
                <a:gd name="T81" fmla="*/ 480 h 676"/>
                <a:gd name="T82" fmla="*/ 165 w 949"/>
                <a:gd name="T83" fmla="*/ 455 h 676"/>
                <a:gd name="T84" fmla="*/ 132 w 949"/>
                <a:gd name="T85" fmla="*/ 423 h 676"/>
                <a:gd name="T86" fmla="*/ 124 w 949"/>
                <a:gd name="T87" fmla="*/ 385 h 676"/>
                <a:gd name="T88" fmla="*/ 99 w 949"/>
                <a:gd name="T89" fmla="*/ 360 h 676"/>
                <a:gd name="T90" fmla="*/ 41 w 949"/>
                <a:gd name="T91" fmla="*/ 322 h 676"/>
                <a:gd name="T92" fmla="*/ 0 w 949"/>
                <a:gd name="T93" fmla="*/ 284 h 676"/>
                <a:gd name="T94" fmla="*/ 0 w 949"/>
                <a:gd name="T95" fmla="*/ 265 h 676"/>
                <a:gd name="T96" fmla="*/ 140 w 949"/>
                <a:gd name="T97" fmla="*/ 265 h 676"/>
                <a:gd name="T98" fmla="*/ 256 w 949"/>
                <a:gd name="T99" fmla="*/ 272 h 676"/>
                <a:gd name="T100" fmla="*/ 272 w 949"/>
                <a:gd name="T101" fmla="*/ 0 h 67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9"/>
                <a:gd name="T154" fmla="*/ 0 h 676"/>
                <a:gd name="T155" fmla="*/ 949 w 949"/>
                <a:gd name="T156" fmla="*/ 676 h 67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9" h="676">
                  <a:moveTo>
                    <a:pt x="272" y="0"/>
                  </a:moveTo>
                  <a:lnTo>
                    <a:pt x="487" y="6"/>
                  </a:lnTo>
                  <a:lnTo>
                    <a:pt x="487" y="126"/>
                  </a:lnTo>
                  <a:lnTo>
                    <a:pt x="594" y="164"/>
                  </a:lnTo>
                  <a:lnTo>
                    <a:pt x="619" y="152"/>
                  </a:lnTo>
                  <a:lnTo>
                    <a:pt x="693" y="177"/>
                  </a:lnTo>
                  <a:lnTo>
                    <a:pt x="735" y="177"/>
                  </a:lnTo>
                  <a:lnTo>
                    <a:pt x="817" y="145"/>
                  </a:lnTo>
                  <a:lnTo>
                    <a:pt x="867" y="171"/>
                  </a:lnTo>
                  <a:lnTo>
                    <a:pt x="908" y="183"/>
                  </a:lnTo>
                  <a:lnTo>
                    <a:pt x="908" y="278"/>
                  </a:lnTo>
                  <a:lnTo>
                    <a:pt x="949" y="341"/>
                  </a:lnTo>
                  <a:lnTo>
                    <a:pt x="941" y="430"/>
                  </a:lnTo>
                  <a:lnTo>
                    <a:pt x="891" y="461"/>
                  </a:lnTo>
                  <a:lnTo>
                    <a:pt x="875" y="430"/>
                  </a:lnTo>
                  <a:lnTo>
                    <a:pt x="867" y="449"/>
                  </a:lnTo>
                  <a:lnTo>
                    <a:pt x="875" y="468"/>
                  </a:lnTo>
                  <a:lnTo>
                    <a:pt x="784" y="518"/>
                  </a:lnTo>
                  <a:lnTo>
                    <a:pt x="759" y="518"/>
                  </a:lnTo>
                  <a:lnTo>
                    <a:pt x="710" y="543"/>
                  </a:lnTo>
                  <a:lnTo>
                    <a:pt x="710" y="562"/>
                  </a:lnTo>
                  <a:lnTo>
                    <a:pt x="693" y="562"/>
                  </a:lnTo>
                  <a:lnTo>
                    <a:pt x="710" y="581"/>
                  </a:lnTo>
                  <a:lnTo>
                    <a:pt x="685" y="607"/>
                  </a:lnTo>
                  <a:lnTo>
                    <a:pt x="693" y="645"/>
                  </a:lnTo>
                  <a:lnTo>
                    <a:pt x="710" y="657"/>
                  </a:lnTo>
                  <a:lnTo>
                    <a:pt x="710" y="676"/>
                  </a:lnTo>
                  <a:lnTo>
                    <a:pt x="669" y="676"/>
                  </a:lnTo>
                  <a:lnTo>
                    <a:pt x="636" y="670"/>
                  </a:lnTo>
                  <a:lnTo>
                    <a:pt x="611" y="670"/>
                  </a:lnTo>
                  <a:lnTo>
                    <a:pt x="536" y="651"/>
                  </a:lnTo>
                  <a:lnTo>
                    <a:pt x="503" y="575"/>
                  </a:lnTo>
                  <a:lnTo>
                    <a:pt x="454" y="537"/>
                  </a:lnTo>
                  <a:lnTo>
                    <a:pt x="413" y="468"/>
                  </a:lnTo>
                  <a:lnTo>
                    <a:pt x="388" y="461"/>
                  </a:lnTo>
                  <a:lnTo>
                    <a:pt x="363" y="442"/>
                  </a:lnTo>
                  <a:lnTo>
                    <a:pt x="338" y="442"/>
                  </a:lnTo>
                  <a:lnTo>
                    <a:pt x="305" y="436"/>
                  </a:lnTo>
                  <a:lnTo>
                    <a:pt x="272" y="442"/>
                  </a:lnTo>
                  <a:lnTo>
                    <a:pt x="256" y="474"/>
                  </a:lnTo>
                  <a:lnTo>
                    <a:pt x="231" y="480"/>
                  </a:lnTo>
                  <a:lnTo>
                    <a:pt x="165" y="455"/>
                  </a:lnTo>
                  <a:lnTo>
                    <a:pt x="132" y="423"/>
                  </a:lnTo>
                  <a:lnTo>
                    <a:pt x="124" y="385"/>
                  </a:lnTo>
                  <a:lnTo>
                    <a:pt x="99" y="360"/>
                  </a:lnTo>
                  <a:lnTo>
                    <a:pt x="41" y="322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40" y="265"/>
                  </a:lnTo>
                  <a:lnTo>
                    <a:pt x="256" y="272"/>
                  </a:lnTo>
                  <a:lnTo>
                    <a:pt x="272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2" name="Group 79"/>
          <p:cNvGrpSpPr>
            <a:grpSpLocks/>
          </p:cNvGrpSpPr>
          <p:nvPr/>
        </p:nvGrpSpPr>
        <p:grpSpPr bwMode="auto">
          <a:xfrm>
            <a:off x="2790871" y="3099095"/>
            <a:ext cx="618201" cy="356254"/>
            <a:chOff x="1777" y="1448"/>
            <a:chExt cx="463" cy="208"/>
          </a:xfrm>
          <a:solidFill>
            <a:schemeClr val="bg1"/>
          </a:solidFill>
        </p:grpSpPr>
        <p:sp>
          <p:nvSpPr>
            <p:cNvPr id="16596" name="Freeform 80"/>
            <p:cNvSpPr>
              <a:spLocks/>
            </p:cNvSpPr>
            <p:nvPr/>
          </p:nvSpPr>
          <p:spPr bwMode="auto">
            <a:xfrm>
              <a:off x="1777" y="1448"/>
              <a:ext cx="463" cy="208"/>
            </a:xfrm>
            <a:custGeom>
              <a:avLst/>
              <a:gdLst>
                <a:gd name="T0" fmla="*/ 0 w 463"/>
                <a:gd name="T1" fmla="*/ 0 h 208"/>
                <a:gd name="T2" fmla="*/ 388 w 463"/>
                <a:gd name="T3" fmla="*/ 6 h 208"/>
                <a:gd name="T4" fmla="*/ 413 w 463"/>
                <a:gd name="T5" fmla="*/ 69 h 208"/>
                <a:gd name="T6" fmla="*/ 438 w 463"/>
                <a:gd name="T7" fmla="*/ 114 h 208"/>
                <a:gd name="T8" fmla="*/ 463 w 463"/>
                <a:gd name="T9" fmla="*/ 189 h 208"/>
                <a:gd name="T10" fmla="*/ 446 w 463"/>
                <a:gd name="T11" fmla="*/ 208 h 208"/>
                <a:gd name="T12" fmla="*/ 306 w 463"/>
                <a:gd name="T13" fmla="*/ 202 h 208"/>
                <a:gd name="T14" fmla="*/ 0 w 463"/>
                <a:gd name="T15" fmla="*/ 202 h 208"/>
                <a:gd name="T16" fmla="*/ 0 w 463"/>
                <a:gd name="T17" fmla="*/ 0 h 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3"/>
                <a:gd name="T28" fmla="*/ 0 h 208"/>
                <a:gd name="T29" fmla="*/ 463 w 463"/>
                <a:gd name="T30" fmla="*/ 208 h 2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3" h="208">
                  <a:moveTo>
                    <a:pt x="0" y="0"/>
                  </a:moveTo>
                  <a:lnTo>
                    <a:pt x="388" y="6"/>
                  </a:lnTo>
                  <a:lnTo>
                    <a:pt x="413" y="69"/>
                  </a:lnTo>
                  <a:lnTo>
                    <a:pt x="438" y="114"/>
                  </a:lnTo>
                  <a:lnTo>
                    <a:pt x="463" y="189"/>
                  </a:lnTo>
                  <a:lnTo>
                    <a:pt x="446" y="208"/>
                  </a:lnTo>
                  <a:lnTo>
                    <a:pt x="306" y="202"/>
                  </a:lnTo>
                  <a:lnTo>
                    <a:pt x="0" y="2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97" name="Freeform 81"/>
            <p:cNvSpPr>
              <a:spLocks/>
            </p:cNvSpPr>
            <p:nvPr/>
          </p:nvSpPr>
          <p:spPr bwMode="auto">
            <a:xfrm>
              <a:off x="1777" y="1448"/>
              <a:ext cx="463" cy="208"/>
            </a:xfrm>
            <a:custGeom>
              <a:avLst/>
              <a:gdLst>
                <a:gd name="T0" fmla="*/ 0 w 463"/>
                <a:gd name="T1" fmla="*/ 0 h 208"/>
                <a:gd name="T2" fmla="*/ 388 w 463"/>
                <a:gd name="T3" fmla="*/ 6 h 208"/>
                <a:gd name="T4" fmla="*/ 413 w 463"/>
                <a:gd name="T5" fmla="*/ 69 h 208"/>
                <a:gd name="T6" fmla="*/ 438 w 463"/>
                <a:gd name="T7" fmla="*/ 114 h 208"/>
                <a:gd name="T8" fmla="*/ 463 w 463"/>
                <a:gd name="T9" fmla="*/ 189 h 208"/>
                <a:gd name="T10" fmla="*/ 446 w 463"/>
                <a:gd name="T11" fmla="*/ 208 h 208"/>
                <a:gd name="T12" fmla="*/ 306 w 463"/>
                <a:gd name="T13" fmla="*/ 202 h 208"/>
                <a:gd name="T14" fmla="*/ 0 w 463"/>
                <a:gd name="T15" fmla="*/ 202 h 208"/>
                <a:gd name="T16" fmla="*/ 0 w 463"/>
                <a:gd name="T17" fmla="*/ 0 h 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3"/>
                <a:gd name="T28" fmla="*/ 0 h 208"/>
                <a:gd name="T29" fmla="*/ 463 w 463"/>
                <a:gd name="T30" fmla="*/ 208 h 2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3" h="208">
                  <a:moveTo>
                    <a:pt x="0" y="0"/>
                  </a:moveTo>
                  <a:lnTo>
                    <a:pt x="388" y="6"/>
                  </a:lnTo>
                  <a:lnTo>
                    <a:pt x="413" y="69"/>
                  </a:lnTo>
                  <a:lnTo>
                    <a:pt x="438" y="114"/>
                  </a:lnTo>
                  <a:lnTo>
                    <a:pt x="463" y="189"/>
                  </a:lnTo>
                  <a:lnTo>
                    <a:pt x="446" y="208"/>
                  </a:lnTo>
                  <a:lnTo>
                    <a:pt x="306" y="202"/>
                  </a:lnTo>
                  <a:lnTo>
                    <a:pt x="0" y="202"/>
                  </a:lnTo>
                  <a:lnTo>
                    <a:pt x="0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3" name="Group 82"/>
          <p:cNvGrpSpPr>
            <a:grpSpLocks/>
          </p:cNvGrpSpPr>
          <p:nvPr/>
        </p:nvGrpSpPr>
        <p:grpSpPr bwMode="auto">
          <a:xfrm>
            <a:off x="2766882" y="3446120"/>
            <a:ext cx="653265" cy="409785"/>
            <a:chOff x="1761" y="1650"/>
            <a:chExt cx="487" cy="240"/>
          </a:xfrm>
          <a:solidFill>
            <a:schemeClr val="bg1"/>
          </a:solidFill>
        </p:grpSpPr>
        <p:sp>
          <p:nvSpPr>
            <p:cNvPr id="16594" name="Freeform 83"/>
            <p:cNvSpPr>
              <a:spLocks/>
            </p:cNvSpPr>
            <p:nvPr/>
          </p:nvSpPr>
          <p:spPr bwMode="auto">
            <a:xfrm>
              <a:off x="1761" y="1650"/>
              <a:ext cx="487" cy="240"/>
            </a:xfrm>
            <a:custGeom>
              <a:avLst/>
              <a:gdLst>
                <a:gd name="T0" fmla="*/ 8 w 487"/>
                <a:gd name="T1" fmla="*/ 0 h 240"/>
                <a:gd name="T2" fmla="*/ 8 w 487"/>
                <a:gd name="T3" fmla="*/ 89 h 240"/>
                <a:gd name="T4" fmla="*/ 0 w 487"/>
                <a:gd name="T5" fmla="*/ 202 h 240"/>
                <a:gd name="T6" fmla="*/ 355 w 487"/>
                <a:gd name="T7" fmla="*/ 202 h 240"/>
                <a:gd name="T8" fmla="*/ 388 w 487"/>
                <a:gd name="T9" fmla="*/ 221 h 240"/>
                <a:gd name="T10" fmla="*/ 421 w 487"/>
                <a:gd name="T11" fmla="*/ 196 h 240"/>
                <a:gd name="T12" fmla="*/ 487 w 487"/>
                <a:gd name="T13" fmla="*/ 240 h 240"/>
                <a:gd name="T14" fmla="*/ 479 w 487"/>
                <a:gd name="T15" fmla="*/ 196 h 240"/>
                <a:gd name="T16" fmla="*/ 487 w 487"/>
                <a:gd name="T17" fmla="*/ 164 h 240"/>
                <a:gd name="T18" fmla="*/ 487 w 487"/>
                <a:gd name="T19" fmla="*/ 57 h 240"/>
                <a:gd name="T20" fmla="*/ 454 w 487"/>
                <a:gd name="T21" fmla="*/ 32 h 240"/>
                <a:gd name="T22" fmla="*/ 470 w 487"/>
                <a:gd name="T23" fmla="*/ 0 h 240"/>
                <a:gd name="T24" fmla="*/ 239 w 487"/>
                <a:gd name="T25" fmla="*/ 0 h 240"/>
                <a:gd name="T26" fmla="*/ 8 w 487"/>
                <a:gd name="T27" fmla="*/ 0 h 2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7"/>
                <a:gd name="T43" fmla="*/ 0 h 240"/>
                <a:gd name="T44" fmla="*/ 487 w 487"/>
                <a:gd name="T45" fmla="*/ 240 h 24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7" h="240">
                  <a:moveTo>
                    <a:pt x="8" y="0"/>
                  </a:moveTo>
                  <a:lnTo>
                    <a:pt x="8" y="89"/>
                  </a:lnTo>
                  <a:lnTo>
                    <a:pt x="0" y="202"/>
                  </a:lnTo>
                  <a:lnTo>
                    <a:pt x="355" y="202"/>
                  </a:lnTo>
                  <a:lnTo>
                    <a:pt x="388" y="221"/>
                  </a:lnTo>
                  <a:lnTo>
                    <a:pt x="421" y="196"/>
                  </a:lnTo>
                  <a:lnTo>
                    <a:pt x="487" y="240"/>
                  </a:lnTo>
                  <a:lnTo>
                    <a:pt x="479" y="196"/>
                  </a:lnTo>
                  <a:lnTo>
                    <a:pt x="487" y="164"/>
                  </a:lnTo>
                  <a:lnTo>
                    <a:pt x="487" y="57"/>
                  </a:lnTo>
                  <a:lnTo>
                    <a:pt x="454" y="32"/>
                  </a:lnTo>
                  <a:lnTo>
                    <a:pt x="470" y="0"/>
                  </a:lnTo>
                  <a:lnTo>
                    <a:pt x="239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95" name="Freeform 84"/>
            <p:cNvSpPr>
              <a:spLocks/>
            </p:cNvSpPr>
            <p:nvPr/>
          </p:nvSpPr>
          <p:spPr bwMode="auto">
            <a:xfrm>
              <a:off x="1761" y="1650"/>
              <a:ext cx="487" cy="240"/>
            </a:xfrm>
            <a:custGeom>
              <a:avLst/>
              <a:gdLst>
                <a:gd name="T0" fmla="*/ 8 w 487"/>
                <a:gd name="T1" fmla="*/ 0 h 240"/>
                <a:gd name="T2" fmla="*/ 8 w 487"/>
                <a:gd name="T3" fmla="*/ 89 h 240"/>
                <a:gd name="T4" fmla="*/ 0 w 487"/>
                <a:gd name="T5" fmla="*/ 202 h 240"/>
                <a:gd name="T6" fmla="*/ 355 w 487"/>
                <a:gd name="T7" fmla="*/ 202 h 240"/>
                <a:gd name="T8" fmla="*/ 388 w 487"/>
                <a:gd name="T9" fmla="*/ 221 h 240"/>
                <a:gd name="T10" fmla="*/ 421 w 487"/>
                <a:gd name="T11" fmla="*/ 196 h 240"/>
                <a:gd name="T12" fmla="*/ 487 w 487"/>
                <a:gd name="T13" fmla="*/ 240 h 240"/>
                <a:gd name="T14" fmla="*/ 479 w 487"/>
                <a:gd name="T15" fmla="*/ 196 h 240"/>
                <a:gd name="T16" fmla="*/ 487 w 487"/>
                <a:gd name="T17" fmla="*/ 164 h 240"/>
                <a:gd name="T18" fmla="*/ 487 w 487"/>
                <a:gd name="T19" fmla="*/ 57 h 240"/>
                <a:gd name="T20" fmla="*/ 454 w 487"/>
                <a:gd name="T21" fmla="*/ 32 h 240"/>
                <a:gd name="T22" fmla="*/ 470 w 487"/>
                <a:gd name="T23" fmla="*/ 0 h 240"/>
                <a:gd name="T24" fmla="*/ 239 w 487"/>
                <a:gd name="T25" fmla="*/ 0 h 240"/>
                <a:gd name="T26" fmla="*/ 8 w 487"/>
                <a:gd name="T27" fmla="*/ 0 h 2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7"/>
                <a:gd name="T43" fmla="*/ 0 h 240"/>
                <a:gd name="T44" fmla="*/ 487 w 487"/>
                <a:gd name="T45" fmla="*/ 240 h 24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7" h="240">
                  <a:moveTo>
                    <a:pt x="8" y="0"/>
                  </a:moveTo>
                  <a:lnTo>
                    <a:pt x="8" y="89"/>
                  </a:lnTo>
                  <a:lnTo>
                    <a:pt x="0" y="202"/>
                  </a:lnTo>
                  <a:lnTo>
                    <a:pt x="355" y="202"/>
                  </a:lnTo>
                  <a:lnTo>
                    <a:pt x="388" y="221"/>
                  </a:lnTo>
                  <a:lnTo>
                    <a:pt x="421" y="196"/>
                  </a:lnTo>
                  <a:lnTo>
                    <a:pt x="487" y="240"/>
                  </a:lnTo>
                  <a:lnTo>
                    <a:pt x="479" y="196"/>
                  </a:lnTo>
                  <a:lnTo>
                    <a:pt x="487" y="164"/>
                  </a:lnTo>
                  <a:lnTo>
                    <a:pt x="487" y="57"/>
                  </a:lnTo>
                  <a:lnTo>
                    <a:pt x="454" y="32"/>
                  </a:lnTo>
                  <a:lnTo>
                    <a:pt x="470" y="0"/>
                  </a:lnTo>
                  <a:lnTo>
                    <a:pt x="239" y="0"/>
                  </a:lnTo>
                  <a:lnTo>
                    <a:pt x="8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5" name="Group 88"/>
          <p:cNvGrpSpPr>
            <a:grpSpLocks/>
          </p:cNvGrpSpPr>
          <p:nvPr/>
        </p:nvGrpSpPr>
        <p:grpSpPr bwMode="auto">
          <a:xfrm>
            <a:off x="2921893" y="4116174"/>
            <a:ext cx="686481" cy="345179"/>
            <a:chOff x="1876" y="2042"/>
            <a:chExt cx="512" cy="202"/>
          </a:xfrm>
          <a:solidFill>
            <a:schemeClr val="bg1"/>
          </a:solidFill>
        </p:grpSpPr>
        <p:sp>
          <p:nvSpPr>
            <p:cNvPr id="16590" name="Freeform 89"/>
            <p:cNvSpPr>
              <a:spLocks/>
            </p:cNvSpPr>
            <p:nvPr/>
          </p:nvSpPr>
          <p:spPr bwMode="auto">
            <a:xfrm>
              <a:off x="1876" y="2042"/>
              <a:ext cx="512" cy="202"/>
            </a:xfrm>
            <a:custGeom>
              <a:avLst/>
              <a:gdLst>
                <a:gd name="T0" fmla="*/ 9 w 512"/>
                <a:gd name="T1" fmla="*/ 0 h 202"/>
                <a:gd name="T2" fmla="*/ 9 w 512"/>
                <a:gd name="T3" fmla="*/ 114 h 202"/>
                <a:gd name="T4" fmla="*/ 0 w 512"/>
                <a:gd name="T5" fmla="*/ 196 h 202"/>
                <a:gd name="T6" fmla="*/ 512 w 512"/>
                <a:gd name="T7" fmla="*/ 202 h 202"/>
                <a:gd name="T8" fmla="*/ 504 w 512"/>
                <a:gd name="T9" fmla="*/ 95 h 202"/>
                <a:gd name="T10" fmla="*/ 504 w 512"/>
                <a:gd name="T11" fmla="*/ 57 h 202"/>
                <a:gd name="T12" fmla="*/ 463 w 512"/>
                <a:gd name="T13" fmla="*/ 32 h 202"/>
                <a:gd name="T14" fmla="*/ 471 w 512"/>
                <a:gd name="T15" fmla="*/ 13 h 202"/>
                <a:gd name="T16" fmla="*/ 454 w 512"/>
                <a:gd name="T17" fmla="*/ 0 h 202"/>
                <a:gd name="T18" fmla="*/ 223 w 512"/>
                <a:gd name="T19" fmla="*/ 0 h 202"/>
                <a:gd name="T20" fmla="*/ 9 w 512"/>
                <a:gd name="T21" fmla="*/ 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12"/>
                <a:gd name="T34" fmla="*/ 0 h 202"/>
                <a:gd name="T35" fmla="*/ 512 w 512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12" h="202">
                  <a:moveTo>
                    <a:pt x="9" y="0"/>
                  </a:moveTo>
                  <a:lnTo>
                    <a:pt x="9" y="114"/>
                  </a:lnTo>
                  <a:lnTo>
                    <a:pt x="0" y="196"/>
                  </a:lnTo>
                  <a:lnTo>
                    <a:pt x="512" y="202"/>
                  </a:lnTo>
                  <a:lnTo>
                    <a:pt x="504" y="95"/>
                  </a:lnTo>
                  <a:lnTo>
                    <a:pt x="504" y="57"/>
                  </a:lnTo>
                  <a:lnTo>
                    <a:pt x="463" y="32"/>
                  </a:lnTo>
                  <a:lnTo>
                    <a:pt x="471" y="13"/>
                  </a:lnTo>
                  <a:lnTo>
                    <a:pt x="454" y="0"/>
                  </a:lnTo>
                  <a:lnTo>
                    <a:pt x="223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91" name="Freeform 90"/>
            <p:cNvSpPr>
              <a:spLocks/>
            </p:cNvSpPr>
            <p:nvPr/>
          </p:nvSpPr>
          <p:spPr bwMode="auto">
            <a:xfrm>
              <a:off x="1876" y="2042"/>
              <a:ext cx="512" cy="202"/>
            </a:xfrm>
            <a:custGeom>
              <a:avLst/>
              <a:gdLst>
                <a:gd name="T0" fmla="*/ 9 w 512"/>
                <a:gd name="T1" fmla="*/ 0 h 202"/>
                <a:gd name="T2" fmla="*/ 9 w 512"/>
                <a:gd name="T3" fmla="*/ 114 h 202"/>
                <a:gd name="T4" fmla="*/ 0 w 512"/>
                <a:gd name="T5" fmla="*/ 196 h 202"/>
                <a:gd name="T6" fmla="*/ 512 w 512"/>
                <a:gd name="T7" fmla="*/ 202 h 202"/>
                <a:gd name="T8" fmla="*/ 504 w 512"/>
                <a:gd name="T9" fmla="*/ 95 h 202"/>
                <a:gd name="T10" fmla="*/ 504 w 512"/>
                <a:gd name="T11" fmla="*/ 57 h 202"/>
                <a:gd name="T12" fmla="*/ 463 w 512"/>
                <a:gd name="T13" fmla="*/ 32 h 202"/>
                <a:gd name="T14" fmla="*/ 471 w 512"/>
                <a:gd name="T15" fmla="*/ 13 h 202"/>
                <a:gd name="T16" fmla="*/ 454 w 512"/>
                <a:gd name="T17" fmla="*/ 0 h 202"/>
                <a:gd name="T18" fmla="*/ 223 w 512"/>
                <a:gd name="T19" fmla="*/ 0 h 202"/>
                <a:gd name="T20" fmla="*/ 9 w 512"/>
                <a:gd name="T21" fmla="*/ 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12"/>
                <a:gd name="T34" fmla="*/ 0 h 202"/>
                <a:gd name="T35" fmla="*/ 512 w 512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12" h="202">
                  <a:moveTo>
                    <a:pt x="9" y="0"/>
                  </a:moveTo>
                  <a:lnTo>
                    <a:pt x="9" y="114"/>
                  </a:lnTo>
                  <a:lnTo>
                    <a:pt x="0" y="196"/>
                  </a:lnTo>
                  <a:lnTo>
                    <a:pt x="512" y="202"/>
                  </a:lnTo>
                  <a:lnTo>
                    <a:pt x="504" y="95"/>
                  </a:lnTo>
                  <a:lnTo>
                    <a:pt x="504" y="57"/>
                  </a:lnTo>
                  <a:lnTo>
                    <a:pt x="463" y="32"/>
                  </a:lnTo>
                  <a:lnTo>
                    <a:pt x="471" y="13"/>
                  </a:lnTo>
                  <a:lnTo>
                    <a:pt x="454" y="0"/>
                  </a:lnTo>
                  <a:lnTo>
                    <a:pt x="223" y="0"/>
                  </a:lnTo>
                  <a:lnTo>
                    <a:pt x="9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6" name="Group 91"/>
          <p:cNvGrpSpPr>
            <a:grpSpLocks/>
          </p:cNvGrpSpPr>
          <p:nvPr/>
        </p:nvGrpSpPr>
        <p:grpSpPr bwMode="auto">
          <a:xfrm>
            <a:off x="2833314" y="4452123"/>
            <a:ext cx="797204" cy="369176"/>
            <a:chOff x="1810" y="2238"/>
            <a:chExt cx="595" cy="215"/>
          </a:xfrm>
          <a:solidFill>
            <a:schemeClr val="bg1"/>
          </a:solidFill>
        </p:grpSpPr>
        <p:sp>
          <p:nvSpPr>
            <p:cNvPr id="16588" name="Freeform 92"/>
            <p:cNvSpPr>
              <a:spLocks/>
            </p:cNvSpPr>
            <p:nvPr/>
          </p:nvSpPr>
          <p:spPr bwMode="auto">
            <a:xfrm>
              <a:off x="1810" y="2238"/>
              <a:ext cx="595" cy="215"/>
            </a:xfrm>
            <a:custGeom>
              <a:avLst/>
              <a:gdLst>
                <a:gd name="T0" fmla="*/ 0 w 595"/>
                <a:gd name="T1" fmla="*/ 0 h 215"/>
                <a:gd name="T2" fmla="*/ 0 w 595"/>
                <a:gd name="T3" fmla="*/ 38 h 215"/>
                <a:gd name="T4" fmla="*/ 207 w 595"/>
                <a:gd name="T5" fmla="*/ 44 h 215"/>
                <a:gd name="T6" fmla="*/ 215 w 595"/>
                <a:gd name="T7" fmla="*/ 164 h 215"/>
                <a:gd name="T8" fmla="*/ 322 w 595"/>
                <a:gd name="T9" fmla="*/ 202 h 215"/>
                <a:gd name="T10" fmla="*/ 347 w 595"/>
                <a:gd name="T11" fmla="*/ 190 h 215"/>
                <a:gd name="T12" fmla="*/ 421 w 595"/>
                <a:gd name="T13" fmla="*/ 215 h 215"/>
                <a:gd name="T14" fmla="*/ 463 w 595"/>
                <a:gd name="T15" fmla="*/ 215 h 215"/>
                <a:gd name="T16" fmla="*/ 545 w 595"/>
                <a:gd name="T17" fmla="*/ 190 h 215"/>
                <a:gd name="T18" fmla="*/ 595 w 595"/>
                <a:gd name="T19" fmla="*/ 215 h 215"/>
                <a:gd name="T20" fmla="*/ 595 w 595"/>
                <a:gd name="T21" fmla="*/ 82 h 215"/>
                <a:gd name="T22" fmla="*/ 578 w 595"/>
                <a:gd name="T23" fmla="*/ 0 h 215"/>
                <a:gd name="T24" fmla="*/ 0 w 595"/>
                <a:gd name="T25" fmla="*/ 0 h 2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95"/>
                <a:gd name="T40" fmla="*/ 0 h 215"/>
                <a:gd name="T41" fmla="*/ 595 w 595"/>
                <a:gd name="T42" fmla="*/ 215 h 2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95" h="215">
                  <a:moveTo>
                    <a:pt x="0" y="0"/>
                  </a:moveTo>
                  <a:lnTo>
                    <a:pt x="0" y="38"/>
                  </a:lnTo>
                  <a:lnTo>
                    <a:pt x="207" y="44"/>
                  </a:lnTo>
                  <a:lnTo>
                    <a:pt x="215" y="164"/>
                  </a:lnTo>
                  <a:lnTo>
                    <a:pt x="322" y="202"/>
                  </a:lnTo>
                  <a:lnTo>
                    <a:pt x="347" y="190"/>
                  </a:lnTo>
                  <a:lnTo>
                    <a:pt x="421" y="215"/>
                  </a:lnTo>
                  <a:lnTo>
                    <a:pt x="463" y="215"/>
                  </a:lnTo>
                  <a:lnTo>
                    <a:pt x="545" y="190"/>
                  </a:lnTo>
                  <a:lnTo>
                    <a:pt x="595" y="215"/>
                  </a:lnTo>
                  <a:lnTo>
                    <a:pt x="595" y="82"/>
                  </a:lnTo>
                  <a:lnTo>
                    <a:pt x="5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89" name="Freeform 93"/>
            <p:cNvSpPr>
              <a:spLocks/>
            </p:cNvSpPr>
            <p:nvPr/>
          </p:nvSpPr>
          <p:spPr bwMode="auto">
            <a:xfrm>
              <a:off x="1810" y="2238"/>
              <a:ext cx="595" cy="215"/>
            </a:xfrm>
            <a:custGeom>
              <a:avLst/>
              <a:gdLst>
                <a:gd name="T0" fmla="*/ 0 w 595"/>
                <a:gd name="T1" fmla="*/ 0 h 215"/>
                <a:gd name="T2" fmla="*/ 0 w 595"/>
                <a:gd name="T3" fmla="*/ 38 h 215"/>
                <a:gd name="T4" fmla="*/ 207 w 595"/>
                <a:gd name="T5" fmla="*/ 44 h 215"/>
                <a:gd name="T6" fmla="*/ 215 w 595"/>
                <a:gd name="T7" fmla="*/ 164 h 215"/>
                <a:gd name="T8" fmla="*/ 322 w 595"/>
                <a:gd name="T9" fmla="*/ 202 h 215"/>
                <a:gd name="T10" fmla="*/ 347 w 595"/>
                <a:gd name="T11" fmla="*/ 190 h 215"/>
                <a:gd name="T12" fmla="*/ 421 w 595"/>
                <a:gd name="T13" fmla="*/ 215 h 215"/>
                <a:gd name="T14" fmla="*/ 463 w 595"/>
                <a:gd name="T15" fmla="*/ 215 h 215"/>
                <a:gd name="T16" fmla="*/ 545 w 595"/>
                <a:gd name="T17" fmla="*/ 190 h 215"/>
                <a:gd name="T18" fmla="*/ 595 w 595"/>
                <a:gd name="T19" fmla="*/ 215 h 215"/>
                <a:gd name="T20" fmla="*/ 595 w 595"/>
                <a:gd name="T21" fmla="*/ 82 h 215"/>
                <a:gd name="T22" fmla="*/ 578 w 595"/>
                <a:gd name="T23" fmla="*/ 0 h 215"/>
                <a:gd name="T24" fmla="*/ 0 w 595"/>
                <a:gd name="T25" fmla="*/ 0 h 2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95"/>
                <a:gd name="T40" fmla="*/ 0 h 215"/>
                <a:gd name="T41" fmla="*/ 595 w 595"/>
                <a:gd name="T42" fmla="*/ 215 h 2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95" h="215">
                  <a:moveTo>
                    <a:pt x="0" y="0"/>
                  </a:moveTo>
                  <a:lnTo>
                    <a:pt x="0" y="38"/>
                  </a:lnTo>
                  <a:lnTo>
                    <a:pt x="207" y="44"/>
                  </a:lnTo>
                  <a:lnTo>
                    <a:pt x="215" y="164"/>
                  </a:lnTo>
                  <a:lnTo>
                    <a:pt x="322" y="202"/>
                  </a:lnTo>
                  <a:lnTo>
                    <a:pt x="347" y="190"/>
                  </a:lnTo>
                  <a:lnTo>
                    <a:pt x="421" y="215"/>
                  </a:lnTo>
                  <a:lnTo>
                    <a:pt x="463" y="215"/>
                  </a:lnTo>
                  <a:lnTo>
                    <a:pt x="545" y="190"/>
                  </a:lnTo>
                  <a:lnTo>
                    <a:pt x="595" y="215"/>
                  </a:lnTo>
                  <a:lnTo>
                    <a:pt x="595" y="82"/>
                  </a:lnTo>
                  <a:lnTo>
                    <a:pt x="578" y="0"/>
                  </a:lnTo>
                  <a:lnTo>
                    <a:pt x="0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7" name="Group 94"/>
          <p:cNvGrpSpPr>
            <a:grpSpLocks/>
          </p:cNvGrpSpPr>
          <p:nvPr/>
        </p:nvGrpSpPr>
        <p:grpSpPr bwMode="auto">
          <a:xfrm>
            <a:off x="3608374" y="4461353"/>
            <a:ext cx="453963" cy="411631"/>
            <a:chOff x="2388" y="2244"/>
            <a:chExt cx="339" cy="240"/>
          </a:xfrm>
          <a:solidFill>
            <a:schemeClr val="bg1"/>
          </a:solidFill>
        </p:grpSpPr>
        <p:sp>
          <p:nvSpPr>
            <p:cNvPr id="16586" name="Freeform 95"/>
            <p:cNvSpPr>
              <a:spLocks/>
            </p:cNvSpPr>
            <p:nvPr/>
          </p:nvSpPr>
          <p:spPr bwMode="auto">
            <a:xfrm>
              <a:off x="2388" y="2244"/>
              <a:ext cx="339" cy="240"/>
            </a:xfrm>
            <a:custGeom>
              <a:avLst/>
              <a:gdLst>
                <a:gd name="T0" fmla="*/ 0 w 339"/>
                <a:gd name="T1" fmla="*/ 26 h 240"/>
                <a:gd name="T2" fmla="*/ 132 w 339"/>
                <a:gd name="T3" fmla="*/ 13 h 240"/>
                <a:gd name="T4" fmla="*/ 297 w 339"/>
                <a:gd name="T5" fmla="*/ 0 h 240"/>
                <a:gd name="T6" fmla="*/ 289 w 339"/>
                <a:gd name="T7" fmla="*/ 32 h 240"/>
                <a:gd name="T8" fmla="*/ 322 w 339"/>
                <a:gd name="T9" fmla="*/ 26 h 240"/>
                <a:gd name="T10" fmla="*/ 339 w 339"/>
                <a:gd name="T11" fmla="*/ 51 h 240"/>
                <a:gd name="T12" fmla="*/ 297 w 339"/>
                <a:gd name="T13" fmla="*/ 70 h 240"/>
                <a:gd name="T14" fmla="*/ 306 w 339"/>
                <a:gd name="T15" fmla="*/ 101 h 240"/>
                <a:gd name="T16" fmla="*/ 273 w 339"/>
                <a:gd name="T17" fmla="*/ 152 h 240"/>
                <a:gd name="T18" fmla="*/ 239 w 339"/>
                <a:gd name="T19" fmla="*/ 190 h 240"/>
                <a:gd name="T20" fmla="*/ 256 w 339"/>
                <a:gd name="T21" fmla="*/ 234 h 240"/>
                <a:gd name="T22" fmla="*/ 50 w 339"/>
                <a:gd name="T23" fmla="*/ 240 h 240"/>
                <a:gd name="T24" fmla="*/ 50 w 339"/>
                <a:gd name="T25" fmla="*/ 215 h 240"/>
                <a:gd name="T26" fmla="*/ 8 w 339"/>
                <a:gd name="T27" fmla="*/ 209 h 240"/>
                <a:gd name="T28" fmla="*/ 8 w 339"/>
                <a:gd name="T29" fmla="*/ 70 h 240"/>
                <a:gd name="T30" fmla="*/ 0 w 339"/>
                <a:gd name="T31" fmla="*/ 26 h 2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9"/>
                <a:gd name="T49" fmla="*/ 0 h 240"/>
                <a:gd name="T50" fmla="*/ 339 w 339"/>
                <a:gd name="T51" fmla="*/ 240 h 2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9" h="240">
                  <a:moveTo>
                    <a:pt x="0" y="26"/>
                  </a:moveTo>
                  <a:lnTo>
                    <a:pt x="132" y="13"/>
                  </a:lnTo>
                  <a:lnTo>
                    <a:pt x="297" y="0"/>
                  </a:lnTo>
                  <a:lnTo>
                    <a:pt x="289" y="32"/>
                  </a:lnTo>
                  <a:lnTo>
                    <a:pt x="322" y="26"/>
                  </a:lnTo>
                  <a:lnTo>
                    <a:pt x="339" y="51"/>
                  </a:lnTo>
                  <a:lnTo>
                    <a:pt x="297" y="70"/>
                  </a:lnTo>
                  <a:lnTo>
                    <a:pt x="306" y="101"/>
                  </a:lnTo>
                  <a:lnTo>
                    <a:pt x="273" y="152"/>
                  </a:lnTo>
                  <a:lnTo>
                    <a:pt x="239" y="190"/>
                  </a:lnTo>
                  <a:lnTo>
                    <a:pt x="256" y="234"/>
                  </a:lnTo>
                  <a:lnTo>
                    <a:pt x="50" y="240"/>
                  </a:lnTo>
                  <a:lnTo>
                    <a:pt x="50" y="215"/>
                  </a:lnTo>
                  <a:lnTo>
                    <a:pt x="8" y="209"/>
                  </a:lnTo>
                  <a:lnTo>
                    <a:pt x="8" y="70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87" name="Freeform 96"/>
            <p:cNvSpPr>
              <a:spLocks/>
            </p:cNvSpPr>
            <p:nvPr/>
          </p:nvSpPr>
          <p:spPr bwMode="auto">
            <a:xfrm>
              <a:off x="2388" y="2244"/>
              <a:ext cx="339" cy="240"/>
            </a:xfrm>
            <a:custGeom>
              <a:avLst/>
              <a:gdLst>
                <a:gd name="T0" fmla="*/ 0 w 339"/>
                <a:gd name="T1" fmla="*/ 26 h 240"/>
                <a:gd name="T2" fmla="*/ 132 w 339"/>
                <a:gd name="T3" fmla="*/ 13 h 240"/>
                <a:gd name="T4" fmla="*/ 297 w 339"/>
                <a:gd name="T5" fmla="*/ 0 h 240"/>
                <a:gd name="T6" fmla="*/ 289 w 339"/>
                <a:gd name="T7" fmla="*/ 32 h 240"/>
                <a:gd name="T8" fmla="*/ 322 w 339"/>
                <a:gd name="T9" fmla="*/ 26 h 240"/>
                <a:gd name="T10" fmla="*/ 339 w 339"/>
                <a:gd name="T11" fmla="*/ 51 h 240"/>
                <a:gd name="T12" fmla="*/ 297 w 339"/>
                <a:gd name="T13" fmla="*/ 70 h 240"/>
                <a:gd name="T14" fmla="*/ 306 w 339"/>
                <a:gd name="T15" fmla="*/ 101 h 240"/>
                <a:gd name="T16" fmla="*/ 273 w 339"/>
                <a:gd name="T17" fmla="*/ 152 h 240"/>
                <a:gd name="T18" fmla="*/ 239 w 339"/>
                <a:gd name="T19" fmla="*/ 190 h 240"/>
                <a:gd name="T20" fmla="*/ 256 w 339"/>
                <a:gd name="T21" fmla="*/ 234 h 240"/>
                <a:gd name="T22" fmla="*/ 50 w 339"/>
                <a:gd name="T23" fmla="*/ 240 h 240"/>
                <a:gd name="T24" fmla="*/ 50 w 339"/>
                <a:gd name="T25" fmla="*/ 215 h 240"/>
                <a:gd name="T26" fmla="*/ 8 w 339"/>
                <a:gd name="T27" fmla="*/ 209 h 240"/>
                <a:gd name="T28" fmla="*/ 8 w 339"/>
                <a:gd name="T29" fmla="*/ 70 h 240"/>
                <a:gd name="T30" fmla="*/ 0 w 339"/>
                <a:gd name="T31" fmla="*/ 26 h 2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9"/>
                <a:gd name="T49" fmla="*/ 0 h 240"/>
                <a:gd name="T50" fmla="*/ 339 w 339"/>
                <a:gd name="T51" fmla="*/ 240 h 2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9" h="240">
                  <a:moveTo>
                    <a:pt x="0" y="26"/>
                  </a:moveTo>
                  <a:lnTo>
                    <a:pt x="132" y="13"/>
                  </a:lnTo>
                  <a:lnTo>
                    <a:pt x="297" y="0"/>
                  </a:lnTo>
                  <a:lnTo>
                    <a:pt x="289" y="32"/>
                  </a:lnTo>
                  <a:lnTo>
                    <a:pt x="322" y="26"/>
                  </a:lnTo>
                  <a:lnTo>
                    <a:pt x="339" y="51"/>
                  </a:lnTo>
                  <a:lnTo>
                    <a:pt x="297" y="70"/>
                  </a:lnTo>
                  <a:lnTo>
                    <a:pt x="306" y="101"/>
                  </a:lnTo>
                  <a:lnTo>
                    <a:pt x="273" y="152"/>
                  </a:lnTo>
                  <a:lnTo>
                    <a:pt x="239" y="190"/>
                  </a:lnTo>
                  <a:lnTo>
                    <a:pt x="256" y="234"/>
                  </a:lnTo>
                  <a:lnTo>
                    <a:pt x="50" y="240"/>
                  </a:lnTo>
                  <a:lnTo>
                    <a:pt x="50" y="215"/>
                  </a:lnTo>
                  <a:lnTo>
                    <a:pt x="8" y="209"/>
                  </a:lnTo>
                  <a:lnTo>
                    <a:pt x="8" y="70"/>
                  </a:lnTo>
                  <a:lnTo>
                    <a:pt x="0" y="2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8" name="Group 97"/>
          <p:cNvGrpSpPr>
            <a:grpSpLocks/>
          </p:cNvGrpSpPr>
          <p:nvPr/>
        </p:nvGrpSpPr>
        <p:grpSpPr bwMode="auto">
          <a:xfrm>
            <a:off x="3674807" y="4863755"/>
            <a:ext cx="551769" cy="422706"/>
            <a:chOff x="2438" y="2478"/>
            <a:chExt cx="412" cy="247"/>
          </a:xfrm>
          <a:solidFill>
            <a:schemeClr val="bg1"/>
          </a:solidFill>
        </p:grpSpPr>
        <p:sp>
          <p:nvSpPr>
            <p:cNvPr id="16584" name="Freeform 98"/>
            <p:cNvSpPr>
              <a:spLocks/>
            </p:cNvSpPr>
            <p:nvPr/>
          </p:nvSpPr>
          <p:spPr bwMode="auto">
            <a:xfrm>
              <a:off x="2438" y="2478"/>
              <a:ext cx="412" cy="247"/>
            </a:xfrm>
            <a:custGeom>
              <a:avLst/>
              <a:gdLst>
                <a:gd name="T0" fmla="*/ 0 w 412"/>
                <a:gd name="T1" fmla="*/ 0 h 247"/>
                <a:gd name="T2" fmla="*/ 206 w 412"/>
                <a:gd name="T3" fmla="*/ 0 h 247"/>
                <a:gd name="T4" fmla="*/ 239 w 412"/>
                <a:gd name="T5" fmla="*/ 51 h 247"/>
                <a:gd name="T6" fmla="*/ 214 w 412"/>
                <a:gd name="T7" fmla="*/ 108 h 247"/>
                <a:gd name="T8" fmla="*/ 198 w 412"/>
                <a:gd name="T9" fmla="*/ 139 h 247"/>
                <a:gd name="T10" fmla="*/ 338 w 412"/>
                <a:gd name="T11" fmla="*/ 127 h 247"/>
                <a:gd name="T12" fmla="*/ 346 w 412"/>
                <a:gd name="T13" fmla="*/ 164 h 247"/>
                <a:gd name="T14" fmla="*/ 305 w 412"/>
                <a:gd name="T15" fmla="*/ 158 h 247"/>
                <a:gd name="T16" fmla="*/ 289 w 412"/>
                <a:gd name="T17" fmla="*/ 177 h 247"/>
                <a:gd name="T18" fmla="*/ 305 w 412"/>
                <a:gd name="T19" fmla="*/ 190 h 247"/>
                <a:gd name="T20" fmla="*/ 346 w 412"/>
                <a:gd name="T21" fmla="*/ 177 h 247"/>
                <a:gd name="T22" fmla="*/ 346 w 412"/>
                <a:gd name="T23" fmla="*/ 196 h 247"/>
                <a:gd name="T24" fmla="*/ 371 w 412"/>
                <a:gd name="T25" fmla="*/ 177 h 247"/>
                <a:gd name="T26" fmla="*/ 379 w 412"/>
                <a:gd name="T27" fmla="*/ 177 h 247"/>
                <a:gd name="T28" fmla="*/ 363 w 412"/>
                <a:gd name="T29" fmla="*/ 215 h 247"/>
                <a:gd name="T30" fmla="*/ 396 w 412"/>
                <a:gd name="T31" fmla="*/ 221 h 247"/>
                <a:gd name="T32" fmla="*/ 412 w 412"/>
                <a:gd name="T33" fmla="*/ 234 h 247"/>
                <a:gd name="T34" fmla="*/ 396 w 412"/>
                <a:gd name="T35" fmla="*/ 240 h 247"/>
                <a:gd name="T36" fmla="*/ 371 w 412"/>
                <a:gd name="T37" fmla="*/ 234 h 247"/>
                <a:gd name="T38" fmla="*/ 330 w 412"/>
                <a:gd name="T39" fmla="*/ 221 h 247"/>
                <a:gd name="T40" fmla="*/ 338 w 412"/>
                <a:gd name="T41" fmla="*/ 247 h 247"/>
                <a:gd name="T42" fmla="*/ 322 w 412"/>
                <a:gd name="T43" fmla="*/ 247 h 247"/>
                <a:gd name="T44" fmla="*/ 305 w 412"/>
                <a:gd name="T45" fmla="*/ 228 h 247"/>
                <a:gd name="T46" fmla="*/ 297 w 412"/>
                <a:gd name="T47" fmla="*/ 240 h 247"/>
                <a:gd name="T48" fmla="*/ 239 w 412"/>
                <a:gd name="T49" fmla="*/ 240 h 247"/>
                <a:gd name="T50" fmla="*/ 239 w 412"/>
                <a:gd name="T51" fmla="*/ 228 h 247"/>
                <a:gd name="T52" fmla="*/ 214 w 412"/>
                <a:gd name="T53" fmla="*/ 215 h 247"/>
                <a:gd name="T54" fmla="*/ 173 w 412"/>
                <a:gd name="T55" fmla="*/ 209 h 247"/>
                <a:gd name="T56" fmla="*/ 206 w 412"/>
                <a:gd name="T57" fmla="*/ 228 h 247"/>
                <a:gd name="T58" fmla="*/ 156 w 412"/>
                <a:gd name="T59" fmla="*/ 234 h 247"/>
                <a:gd name="T60" fmla="*/ 74 w 412"/>
                <a:gd name="T61" fmla="*/ 221 h 247"/>
                <a:gd name="T62" fmla="*/ 41 w 412"/>
                <a:gd name="T63" fmla="*/ 228 h 247"/>
                <a:gd name="T64" fmla="*/ 49 w 412"/>
                <a:gd name="T65" fmla="*/ 146 h 247"/>
                <a:gd name="T66" fmla="*/ 0 w 412"/>
                <a:gd name="T67" fmla="*/ 76 h 247"/>
                <a:gd name="T68" fmla="*/ 0 w 412"/>
                <a:gd name="T69" fmla="*/ 0 h 2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2"/>
                <a:gd name="T106" fmla="*/ 0 h 247"/>
                <a:gd name="T107" fmla="*/ 412 w 412"/>
                <a:gd name="T108" fmla="*/ 247 h 2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2" h="247">
                  <a:moveTo>
                    <a:pt x="0" y="0"/>
                  </a:moveTo>
                  <a:lnTo>
                    <a:pt x="206" y="0"/>
                  </a:lnTo>
                  <a:lnTo>
                    <a:pt x="239" y="51"/>
                  </a:lnTo>
                  <a:lnTo>
                    <a:pt x="214" y="108"/>
                  </a:lnTo>
                  <a:lnTo>
                    <a:pt x="198" y="139"/>
                  </a:lnTo>
                  <a:lnTo>
                    <a:pt x="338" y="127"/>
                  </a:lnTo>
                  <a:lnTo>
                    <a:pt x="346" y="164"/>
                  </a:lnTo>
                  <a:lnTo>
                    <a:pt x="305" y="158"/>
                  </a:lnTo>
                  <a:lnTo>
                    <a:pt x="289" y="177"/>
                  </a:lnTo>
                  <a:lnTo>
                    <a:pt x="305" y="190"/>
                  </a:lnTo>
                  <a:lnTo>
                    <a:pt x="346" y="177"/>
                  </a:lnTo>
                  <a:lnTo>
                    <a:pt x="346" y="196"/>
                  </a:lnTo>
                  <a:lnTo>
                    <a:pt x="371" y="177"/>
                  </a:lnTo>
                  <a:lnTo>
                    <a:pt x="379" y="177"/>
                  </a:lnTo>
                  <a:lnTo>
                    <a:pt x="363" y="215"/>
                  </a:lnTo>
                  <a:lnTo>
                    <a:pt x="396" y="221"/>
                  </a:lnTo>
                  <a:lnTo>
                    <a:pt x="412" y="234"/>
                  </a:lnTo>
                  <a:lnTo>
                    <a:pt x="396" y="240"/>
                  </a:lnTo>
                  <a:lnTo>
                    <a:pt x="371" y="234"/>
                  </a:lnTo>
                  <a:lnTo>
                    <a:pt x="330" y="221"/>
                  </a:lnTo>
                  <a:lnTo>
                    <a:pt x="338" y="247"/>
                  </a:lnTo>
                  <a:lnTo>
                    <a:pt x="322" y="247"/>
                  </a:lnTo>
                  <a:lnTo>
                    <a:pt x="305" y="228"/>
                  </a:lnTo>
                  <a:lnTo>
                    <a:pt x="297" y="240"/>
                  </a:lnTo>
                  <a:lnTo>
                    <a:pt x="239" y="240"/>
                  </a:lnTo>
                  <a:lnTo>
                    <a:pt x="239" y="228"/>
                  </a:lnTo>
                  <a:lnTo>
                    <a:pt x="214" y="215"/>
                  </a:lnTo>
                  <a:lnTo>
                    <a:pt x="173" y="209"/>
                  </a:lnTo>
                  <a:lnTo>
                    <a:pt x="206" y="228"/>
                  </a:lnTo>
                  <a:lnTo>
                    <a:pt x="156" y="234"/>
                  </a:lnTo>
                  <a:lnTo>
                    <a:pt x="74" y="221"/>
                  </a:lnTo>
                  <a:lnTo>
                    <a:pt x="41" y="228"/>
                  </a:lnTo>
                  <a:lnTo>
                    <a:pt x="49" y="146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85" name="Freeform 99"/>
            <p:cNvSpPr>
              <a:spLocks/>
            </p:cNvSpPr>
            <p:nvPr/>
          </p:nvSpPr>
          <p:spPr bwMode="auto">
            <a:xfrm>
              <a:off x="2438" y="2478"/>
              <a:ext cx="412" cy="247"/>
            </a:xfrm>
            <a:custGeom>
              <a:avLst/>
              <a:gdLst>
                <a:gd name="T0" fmla="*/ 0 w 412"/>
                <a:gd name="T1" fmla="*/ 0 h 247"/>
                <a:gd name="T2" fmla="*/ 206 w 412"/>
                <a:gd name="T3" fmla="*/ 0 h 247"/>
                <a:gd name="T4" fmla="*/ 239 w 412"/>
                <a:gd name="T5" fmla="*/ 51 h 247"/>
                <a:gd name="T6" fmla="*/ 214 w 412"/>
                <a:gd name="T7" fmla="*/ 108 h 247"/>
                <a:gd name="T8" fmla="*/ 198 w 412"/>
                <a:gd name="T9" fmla="*/ 139 h 247"/>
                <a:gd name="T10" fmla="*/ 338 w 412"/>
                <a:gd name="T11" fmla="*/ 127 h 247"/>
                <a:gd name="T12" fmla="*/ 346 w 412"/>
                <a:gd name="T13" fmla="*/ 164 h 247"/>
                <a:gd name="T14" fmla="*/ 305 w 412"/>
                <a:gd name="T15" fmla="*/ 158 h 247"/>
                <a:gd name="T16" fmla="*/ 289 w 412"/>
                <a:gd name="T17" fmla="*/ 177 h 247"/>
                <a:gd name="T18" fmla="*/ 305 w 412"/>
                <a:gd name="T19" fmla="*/ 190 h 247"/>
                <a:gd name="T20" fmla="*/ 346 w 412"/>
                <a:gd name="T21" fmla="*/ 177 h 247"/>
                <a:gd name="T22" fmla="*/ 346 w 412"/>
                <a:gd name="T23" fmla="*/ 196 h 247"/>
                <a:gd name="T24" fmla="*/ 371 w 412"/>
                <a:gd name="T25" fmla="*/ 177 h 247"/>
                <a:gd name="T26" fmla="*/ 379 w 412"/>
                <a:gd name="T27" fmla="*/ 177 h 247"/>
                <a:gd name="T28" fmla="*/ 363 w 412"/>
                <a:gd name="T29" fmla="*/ 215 h 247"/>
                <a:gd name="T30" fmla="*/ 396 w 412"/>
                <a:gd name="T31" fmla="*/ 221 h 247"/>
                <a:gd name="T32" fmla="*/ 412 w 412"/>
                <a:gd name="T33" fmla="*/ 234 h 247"/>
                <a:gd name="T34" fmla="*/ 396 w 412"/>
                <a:gd name="T35" fmla="*/ 240 h 247"/>
                <a:gd name="T36" fmla="*/ 371 w 412"/>
                <a:gd name="T37" fmla="*/ 234 h 247"/>
                <a:gd name="T38" fmla="*/ 330 w 412"/>
                <a:gd name="T39" fmla="*/ 221 h 247"/>
                <a:gd name="T40" fmla="*/ 338 w 412"/>
                <a:gd name="T41" fmla="*/ 247 h 247"/>
                <a:gd name="T42" fmla="*/ 322 w 412"/>
                <a:gd name="T43" fmla="*/ 247 h 247"/>
                <a:gd name="T44" fmla="*/ 305 w 412"/>
                <a:gd name="T45" fmla="*/ 228 h 247"/>
                <a:gd name="T46" fmla="*/ 297 w 412"/>
                <a:gd name="T47" fmla="*/ 240 h 247"/>
                <a:gd name="T48" fmla="*/ 239 w 412"/>
                <a:gd name="T49" fmla="*/ 240 h 247"/>
                <a:gd name="T50" fmla="*/ 239 w 412"/>
                <a:gd name="T51" fmla="*/ 228 h 247"/>
                <a:gd name="T52" fmla="*/ 214 w 412"/>
                <a:gd name="T53" fmla="*/ 215 h 247"/>
                <a:gd name="T54" fmla="*/ 173 w 412"/>
                <a:gd name="T55" fmla="*/ 209 h 247"/>
                <a:gd name="T56" fmla="*/ 206 w 412"/>
                <a:gd name="T57" fmla="*/ 228 h 247"/>
                <a:gd name="T58" fmla="*/ 156 w 412"/>
                <a:gd name="T59" fmla="*/ 234 h 247"/>
                <a:gd name="T60" fmla="*/ 74 w 412"/>
                <a:gd name="T61" fmla="*/ 221 h 247"/>
                <a:gd name="T62" fmla="*/ 41 w 412"/>
                <a:gd name="T63" fmla="*/ 228 h 247"/>
                <a:gd name="T64" fmla="*/ 49 w 412"/>
                <a:gd name="T65" fmla="*/ 146 h 247"/>
                <a:gd name="T66" fmla="*/ 0 w 412"/>
                <a:gd name="T67" fmla="*/ 76 h 247"/>
                <a:gd name="T68" fmla="*/ 0 w 412"/>
                <a:gd name="T69" fmla="*/ 0 h 2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2"/>
                <a:gd name="T106" fmla="*/ 0 h 247"/>
                <a:gd name="T107" fmla="*/ 412 w 412"/>
                <a:gd name="T108" fmla="*/ 247 h 2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2" h="247">
                  <a:moveTo>
                    <a:pt x="0" y="0"/>
                  </a:moveTo>
                  <a:lnTo>
                    <a:pt x="206" y="0"/>
                  </a:lnTo>
                  <a:lnTo>
                    <a:pt x="239" y="51"/>
                  </a:lnTo>
                  <a:lnTo>
                    <a:pt x="214" y="108"/>
                  </a:lnTo>
                  <a:lnTo>
                    <a:pt x="198" y="139"/>
                  </a:lnTo>
                  <a:lnTo>
                    <a:pt x="338" y="127"/>
                  </a:lnTo>
                  <a:lnTo>
                    <a:pt x="346" y="164"/>
                  </a:lnTo>
                  <a:lnTo>
                    <a:pt x="305" y="158"/>
                  </a:lnTo>
                  <a:lnTo>
                    <a:pt x="289" y="177"/>
                  </a:lnTo>
                  <a:lnTo>
                    <a:pt x="305" y="190"/>
                  </a:lnTo>
                  <a:lnTo>
                    <a:pt x="346" y="177"/>
                  </a:lnTo>
                  <a:lnTo>
                    <a:pt x="346" y="196"/>
                  </a:lnTo>
                  <a:lnTo>
                    <a:pt x="371" y="177"/>
                  </a:lnTo>
                  <a:lnTo>
                    <a:pt x="379" y="177"/>
                  </a:lnTo>
                  <a:lnTo>
                    <a:pt x="363" y="215"/>
                  </a:lnTo>
                  <a:lnTo>
                    <a:pt x="396" y="221"/>
                  </a:lnTo>
                  <a:lnTo>
                    <a:pt x="412" y="234"/>
                  </a:lnTo>
                  <a:lnTo>
                    <a:pt x="396" y="240"/>
                  </a:lnTo>
                  <a:lnTo>
                    <a:pt x="371" y="234"/>
                  </a:lnTo>
                  <a:lnTo>
                    <a:pt x="330" y="221"/>
                  </a:lnTo>
                  <a:lnTo>
                    <a:pt x="338" y="247"/>
                  </a:lnTo>
                  <a:lnTo>
                    <a:pt x="322" y="247"/>
                  </a:lnTo>
                  <a:lnTo>
                    <a:pt x="305" y="228"/>
                  </a:lnTo>
                  <a:lnTo>
                    <a:pt x="297" y="240"/>
                  </a:lnTo>
                  <a:lnTo>
                    <a:pt x="239" y="240"/>
                  </a:lnTo>
                  <a:lnTo>
                    <a:pt x="239" y="228"/>
                  </a:lnTo>
                  <a:lnTo>
                    <a:pt x="214" y="215"/>
                  </a:lnTo>
                  <a:lnTo>
                    <a:pt x="173" y="209"/>
                  </a:lnTo>
                  <a:lnTo>
                    <a:pt x="206" y="228"/>
                  </a:lnTo>
                  <a:lnTo>
                    <a:pt x="156" y="234"/>
                  </a:lnTo>
                  <a:lnTo>
                    <a:pt x="74" y="221"/>
                  </a:lnTo>
                  <a:lnTo>
                    <a:pt x="41" y="228"/>
                  </a:lnTo>
                  <a:lnTo>
                    <a:pt x="49" y="146"/>
                  </a:lnTo>
                  <a:lnTo>
                    <a:pt x="0" y="76"/>
                  </a:lnTo>
                  <a:lnTo>
                    <a:pt x="0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19" name="Group 100"/>
          <p:cNvGrpSpPr>
            <a:grpSpLocks/>
          </p:cNvGrpSpPr>
          <p:nvPr/>
        </p:nvGrpSpPr>
        <p:grpSpPr bwMode="auto">
          <a:xfrm>
            <a:off x="3298351" y="3052948"/>
            <a:ext cx="607130" cy="673746"/>
            <a:chOff x="2157" y="1422"/>
            <a:chExt cx="454" cy="392"/>
          </a:xfrm>
          <a:solidFill>
            <a:schemeClr val="bg1"/>
          </a:solidFill>
        </p:grpSpPr>
        <p:sp>
          <p:nvSpPr>
            <p:cNvPr id="16582" name="Freeform 101"/>
            <p:cNvSpPr>
              <a:spLocks/>
            </p:cNvSpPr>
            <p:nvPr/>
          </p:nvSpPr>
          <p:spPr bwMode="auto">
            <a:xfrm>
              <a:off x="2157" y="1422"/>
              <a:ext cx="454" cy="392"/>
            </a:xfrm>
            <a:custGeom>
              <a:avLst/>
              <a:gdLst>
                <a:gd name="T0" fmla="*/ 0 w 454"/>
                <a:gd name="T1" fmla="*/ 32 h 392"/>
                <a:gd name="T2" fmla="*/ 124 w 454"/>
                <a:gd name="T3" fmla="*/ 32 h 392"/>
                <a:gd name="T4" fmla="*/ 124 w 454"/>
                <a:gd name="T5" fmla="*/ 0 h 392"/>
                <a:gd name="T6" fmla="*/ 149 w 454"/>
                <a:gd name="T7" fmla="*/ 7 h 392"/>
                <a:gd name="T8" fmla="*/ 149 w 454"/>
                <a:gd name="T9" fmla="*/ 32 h 392"/>
                <a:gd name="T10" fmla="*/ 206 w 454"/>
                <a:gd name="T11" fmla="*/ 57 h 392"/>
                <a:gd name="T12" fmla="*/ 231 w 454"/>
                <a:gd name="T13" fmla="*/ 45 h 392"/>
                <a:gd name="T14" fmla="*/ 264 w 454"/>
                <a:gd name="T15" fmla="*/ 45 h 392"/>
                <a:gd name="T16" fmla="*/ 289 w 454"/>
                <a:gd name="T17" fmla="*/ 70 h 392"/>
                <a:gd name="T18" fmla="*/ 305 w 454"/>
                <a:gd name="T19" fmla="*/ 64 h 392"/>
                <a:gd name="T20" fmla="*/ 355 w 454"/>
                <a:gd name="T21" fmla="*/ 70 h 392"/>
                <a:gd name="T22" fmla="*/ 371 w 454"/>
                <a:gd name="T23" fmla="*/ 57 h 392"/>
                <a:gd name="T24" fmla="*/ 404 w 454"/>
                <a:gd name="T25" fmla="*/ 70 h 392"/>
                <a:gd name="T26" fmla="*/ 454 w 454"/>
                <a:gd name="T27" fmla="*/ 64 h 392"/>
                <a:gd name="T28" fmla="*/ 371 w 454"/>
                <a:gd name="T29" fmla="*/ 114 h 392"/>
                <a:gd name="T30" fmla="*/ 322 w 454"/>
                <a:gd name="T31" fmla="*/ 158 h 392"/>
                <a:gd name="T32" fmla="*/ 330 w 454"/>
                <a:gd name="T33" fmla="*/ 215 h 392"/>
                <a:gd name="T34" fmla="*/ 297 w 454"/>
                <a:gd name="T35" fmla="*/ 247 h 392"/>
                <a:gd name="T36" fmla="*/ 314 w 454"/>
                <a:gd name="T37" fmla="*/ 260 h 392"/>
                <a:gd name="T38" fmla="*/ 314 w 454"/>
                <a:gd name="T39" fmla="*/ 310 h 392"/>
                <a:gd name="T40" fmla="*/ 347 w 454"/>
                <a:gd name="T41" fmla="*/ 310 h 392"/>
                <a:gd name="T42" fmla="*/ 388 w 454"/>
                <a:gd name="T43" fmla="*/ 342 h 392"/>
                <a:gd name="T44" fmla="*/ 404 w 454"/>
                <a:gd name="T45" fmla="*/ 380 h 392"/>
                <a:gd name="T46" fmla="*/ 91 w 454"/>
                <a:gd name="T47" fmla="*/ 392 h 392"/>
                <a:gd name="T48" fmla="*/ 91 w 454"/>
                <a:gd name="T49" fmla="*/ 285 h 392"/>
                <a:gd name="T50" fmla="*/ 58 w 454"/>
                <a:gd name="T51" fmla="*/ 260 h 392"/>
                <a:gd name="T52" fmla="*/ 66 w 454"/>
                <a:gd name="T53" fmla="*/ 234 h 392"/>
                <a:gd name="T54" fmla="*/ 83 w 454"/>
                <a:gd name="T55" fmla="*/ 215 h 392"/>
                <a:gd name="T56" fmla="*/ 58 w 454"/>
                <a:gd name="T57" fmla="*/ 140 h 392"/>
                <a:gd name="T58" fmla="*/ 33 w 454"/>
                <a:gd name="T59" fmla="*/ 89 h 392"/>
                <a:gd name="T60" fmla="*/ 0 w 454"/>
                <a:gd name="T61" fmla="*/ 32 h 3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4"/>
                <a:gd name="T94" fmla="*/ 0 h 392"/>
                <a:gd name="T95" fmla="*/ 454 w 454"/>
                <a:gd name="T96" fmla="*/ 392 h 3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4" h="392">
                  <a:moveTo>
                    <a:pt x="0" y="32"/>
                  </a:moveTo>
                  <a:lnTo>
                    <a:pt x="124" y="32"/>
                  </a:lnTo>
                  <a:lnTo>
                    <a:pt x="124" y="0"/>
                  </a:lnTo>
                  <a:lnTo>
                    <a:pt x="149" y="7"/>
                  </a:lnTo>
                  <a:lnTo>
                    <a:pt x="149" y="32"/>
                  </a:lnTo>
                  <a:lnTo>
                    <a:pt x="206" y="57"/>
                  </a:lnTo>
                  <a:lnTo>
                    <a:pt x="231" y="45"/>
                  </a:lnTo>
                  <a:lnTo>
                    <a:pt x="264" y="45"/>
                  </a:lnTo>
                  <a:lnTo>
                    <a:pt x="289" y="70"/>
                  </a:lnTo>
                  <a:lnTo>
                    <a:pt x="305" y="64"/>
                  </a:lnTo>
                  <a:lnTo>
                    <a:pt x="355" y="70"/>
                  </a:lnTo>
                  <a:lnTo>
                    <a:pt x="371" y="57"/>
                  </a:lnTo>
                  <a:lnTo>
                    <a:pt x="404" y="70"/>
                  </a:lnTo>
                  <a:lnTo>
                    <a:pt x="454" y="64"/>
                  </a:lnTo>
                  <a:lnTo>
                    <a:pt x="371" y="114"/>
                  </a:lnTo>
                  <a:lnTo>
                    <a:pt x="322" y="158"/>
                  </a:lnTo>
                  <a:lnTo>
                    <a:pt x="330" y="215"/>
                  </a:lnTo>
                  <a:lnTo>
                    <a:pt x="297" y="247"/>
                  </a:lnTo>
                  <a:lnTo>
                    <a:pt x="314" y="260"/>
                  </a:lnTo>
                  <a:lnTo>
                    <a:pt x="314" y="310"/>
                  </a:lnTo>
                  <a:lnTo>
                    <a:pt x="347" y="310"/>
                  </a:lnTo>
                  <a:lnTo>
                    <a:pt x="388" y="342"/>
                  </a:lnTo>
                  <a:lnTo>
                    <a:pt x="404" y="380"/>
                  </a:lnTo>
                  <a:lnTo>
                    <a:pt x="91" y="392"/>
                  </a:lnTo>
                  <a:lnTo>
                    <a:pt x="91" y="285"/>
                  </a:lnTo>
                  <a:lnTo>
                    <a:pt x="58" y="260"/>
                  </a:lnTo>
                  <a:lnTo>
                    <a:pt x="66" y="234"/>
                  </a:lnTo>
                  <a:lnTo>
                    <a:pt x="83" y="215"/>
                  </a:lnTo>
                  <a:lnTo>
                    <a:pt x="58" y="140"/>
                  </a:lnTo>
                  <a:lnTo>
                    <a:pt x="33" y="89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83" name="Freeform 102"/>
            <p:cNvSpPr>
              <a:spLocks/>
            </p:cNvSpPr>
            <p:nvPr/>
          </p:nvSpPr>
          <p:spPr bwMode="auto">
            <a:xfrm>
              <a:off x="2157" y="1422"/>
              <a:ext cx="454" cy="392"/>
            </a:xfrm>
            <a:custGeom>
              <a:avLst/>
              <a:gdLst>
                <a:gd name="T0" fmla="*/ 0 w 454"/>
                <a:gd name="T1" fmla="*/ 32 h 392"/>
                <a:gd name="T2" fmla="*/ 124 w 454"/>
                <a:gd name="T3" fmla="*/ 32 h 392"/>
                <a:gd name="T4" fmla="*/ 124 w 454"/>
                <a:gd name="T5" fmla="*/ 0 h 392"/>
                <a:gd name="T6" fmla="*/ 149 w 454"/>
                <a:gd name="T7" fmla="*/ 7 h 392"/>
                <a:gd name="T8" fmla="*/ 149 w 454"/>
                <a:gd name="T9" fmla="*/ 32 h 392"/>
                <a:gd name="T10" fmla="*/ 206 w 454"/>
                <a:gd name="T11" fmla="*/ 57 h 392"/>
                <a:gd name="T12" fmla="*/ 231 w 454"/>
                <a:gd name="T13" fmla="*/ 45 h 392"/>
                <a:gd name="T14" fmla="*/ 264 w 454"/>
                <a:gd name="T15" fmla="*/ 45 h 392"/>
                <a:gd name="T16" fmla="*/ 289 w 454"/>
                <a:gd name="T17" fmla="*/ 70 h 392"/>
                <a:gd name="T18" fmla="*/ 305 w 454"/>
                <a:gd name="T19" fmla="*/ 64 h 392"/>
                <a:gd name="T20" fmla="*/ 355 w 454"/>
                <a:gd name="T21" fmla="*/ 70 h 392"/>
                <a:gd name="T22" fmla="*/ 371 w 454"/>
                <a:gd name="T23" fmla="*/ 57 h 392"/>
                <a:gd name="T24" fmla="*/ 404 w 454"/>
                <a:gd name="T25" fmla="*/ 70 h 392"/>
                <a:gd name="T26" fmla="*/ 454 w 454"/>
                <a:gd name="T27" fmla="*/ 64 h 392"/>
                <a:gd name="T28" fmla="*/ 371 w 454"/>
                <a:gd name="T29" fmla="*/ 114 h 392"/>
                <a:gd name="T30" fmla="*/ 322 w 454"/>
                <a:gd name="T31" fmla="*/ 158 h 392"/>
                <a:gd name="T32" fmla="*/ 330 w 454"/>
                <a:gd name="T33" fmla="*/ 215 h 392"/>
                <a:gd name="T34" fmla="*/ 297 w 454"/>
                <a:gd name="T35" fmla="*/ 247 h 392"/>
                <a:gd name="T36" fmla="*/ 314 w 454"/>
                <a:gd name="T37" fmla="*/ 260 h 392"/>
                <a:gd name="T38" fmla="*/ 314 w 454"/>
                <a:gd name="T39" fmla="*/ 310 h 392"/>
                <a:gd name="T40" fmla="*/ 347 w 454"/>
                <a:gd name="T41" fmla="*/ 310 h 392"/>
                <a:gd name="T42" fmla="*/ 388 w 454"/>
                <a:gd name="T43" fmla="*/ 342 h 392"/>
                <a:gd name="T44" fmla="*/ 404 w 454"/>
                <a:gd name="T45" fmla="*/ 380 h 392"/>
                <a:gd name="T46" fmla="*/ 91 w 454"/>
                <a:gd name="T47" fmla="*/ 392 h 392"/>
                <a:gd name="T48" fmla="*/ 91 w 454"/>
                <a:gd name="T49" fmla="*/ 285 h 392"/>
                <a:gd name="T50" fmla="*/ 58 w 454"/>
                <a:gd name="T51" fmla="*/ 260 h 392"/>
                <a:gd name="T52" fmla="*/ 66 w 454"/>
                <a:gd name="T53" fmla="*/ 234 h 392"/>
                <a:gd name="T54" fmla="*/ 83 w 454"/>
                <a:gd name="T55" fmla="*/ 215 h 392"/>
                <a:gd name="T56" fmla="*/ 58 w 454"/>
                <a:gd name="T57" fmla="*/ 140 h 392"/>
                <a:gd name="T58" fmla="*/ 33 w 454"/>
                <a:gd name="T59" fmla="*/ 89 h 392"/>
                <a:gd name="T60" fmla="*/ 0 w 454"/>
                <a:gd name="T61" fmla="*/ 32 h 3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4"/>
                <a:gd name="T94" fmla="*/ 0 h 392"/>
                <a:gd name="T95" fmla="*/ 454 w 454"/>
                <a:gd name="T96" fmla="*/ 392 h 3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4" h="392">
                  <a:moveTo>
                    <a:pt x="0" y="32"/>
                  </a:moveTo>
                  <a:lnTo>
                    <a:pt x="124" y="32"/>
                  </a:lnTo>
                  <a:lnTo>
                    <a:pt x="124" y="0"/>
                  </a:lnTo>
                  <a:lnTo>
                    <a:pt x="149" y="7"/>
                  </a:lnTo>
                  <a:lnTo>
                    <a:pt x="149" y="32"/>
                  </a:lnTo>
                  <a:lnTo>
                    <a:pt x="206" y="57"/>
                  </a:lnTo>
                  <a:lnTo>
                    <a:pt x="231" y="45"/>
                  </a:lnTo>
                  <a:lnTo>
                    <a:pt x="264" y="45"/>
                  </a:lnTo>
                  <a:lnTo>
                    <a:pt x="289" y="70"/>
                  </a:lnTo>
                  <a:lnTo>
                    <a:pt x="305" y="64"/>
                  </a:lnTo>
                  <a:lnTo>
                    <a:pt x="355" y="70"/>
                  </a:lnTo>
                  <a:lnTo>
                    <a:pt x="371" y="57"/>
                  </a:lnTo>
                  <a:lnTo>
                    <a:pt x="404" y="70"/>
                  </a:lnTo>
                  <a:lnTo>
                    <a:pt x="454" y="64"/>
                  </a:lnTo>
                  <a:lnTo>
                    <a:pt x="371" y="114"/>
                  </a:lnTo>
                  <a:lnTo>
                    <a:pt x="322" y="158"/>
                  </a:lnTo>
                  <a:lnTo>
                    <a:pt x="330" y="215"/>
                  </a:lnTo>
                  <a:lnTo>
                    <a:pt x="297" y="247"/>
                  </a:lnTo>
                  <a:lnTo>
                    <a:pt x="314" y="260"/>
                  </a:lnTo>
                  <a:lnTo>
                    <a:pt x="314" y="310"/>
                  </a:lnTo>
                  <a:lnTo>
                    <a:pt x="347" y="310"/>
                  </a:lnTo>
                  <a:lnTo>
                    <a:pt x="388" y="342"/>
                  </a:lnTo>
                  <a:lnTo>
                    <a:pt x="404" y="380"/>
                  </a:lnTo>
                  <a:lnTo>
                    <a:pt x="91" y="392"/>
                  </a:lnTo>
                  <a:lnTo>
                    <a:pt x="91" y="285"/>
                  </a:lnTo>
                  <a:lnTo>
                    <a:pt x="58" y="260"/>
                  </a:lnTo>
                  <a:lnTo>
                    <a:pt x="66" y="234"/>
                  </a:lnTo>
                  <a:lnTo>
                    <a:pt x="83" y="215"/>
                  </a:lnTo>
                  <a:lnTo>
                    <a:pt x="58" y="140"/>
                  </a:lnTo>
                  <a:lnTo>
                    <a:pt x="33" y="89"/>
                  </a:lnTo>
                  <a:lnTo>
                    <a:pt x="0" y="32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0" name="Group 103"/>
          <p:cNvGrpSpPr>
            <a:grpSpLocks/>
          </p:cNvGrpSpPr>
          <p:nvPr/>
        </p:nvGrpSpPr>
        <p:grpSpPr bwMode="auto">
          <a:xfrm>
            <a:off x="3696952" y="3279991"/>
            <a:ext cx="463190" cy="533459"/>
            <a:chOff x="2454" y="1555"/>
            <a:chExt cx="347" cy="310"/>
          </a:xfrm>
          <a:solidFill>
            <a:schemeClr val="bg1"/>
          </a:solidFill>
        </p:grpSpPr>
        <p:sp>
          <p:nvSpPr>
            <p:cNvPr id="16580" name="Freeform 104"/>
            <p:cNvSpPr>
              <a:spLocks/>
            </p:cNvSpPr>
            <p:nvPr/>
          </p:nvSpPr>
          <p:spPr bwMode="auto">
            <a:xfrm>
              <a:off x="2454" y="1555"/>
              <a:ext cx="347" cy="310"/>
            </a:xfrm>
            <a:custGeom>
              <a:avLst/>
              <a:gdLst>
                <a:gd name="T0" fmla="*/ 25 w 347"/>
                <a:gd name="T1" fmla="*/ 25 h 310"/>
                <a:gd name="T2" fmla="*/ 50 w 347"/>
                <a:gd name="T3" fmla="*/ 19 h 310"/>
                <a:gd name="T4" fmla="*/ 74 w 347"/>
                <a:gd name="T5" fmla="*/ 19 h 310"/>
                <a:gd name="T6" fmla="*/ 91 w 347"/>
                <a:gd name="T7" fmla="*/ 0 h 310"/>
                <a:gd name="T8" fmla="*/ 99 w 347"/>
                <a:gd name="T9" fmla="*/ 25 h 310"/>
                <a:gd name="T10" fmla="*/ 140 w 347"/>
                <a:gd name="T11" fmla="*/ 25 h 310"/>
                <a:gd name="T12" fmla="*/ 157 w 347"/>
                <a:gd name="T13" fmla="*/ 44 h 310"/>
                <a:gd name="T14" fmla="*/ 198 w 347"/>
                <a:gd name="T15" fmla="*/ 38 h 310"/>
                <a:gd name="T16" fmla="*/ 223 w 347"/>
                <a:gd name="T17" fmla="*/ 57 h 310"/>
                <a:gd name="T18" fmla="*/ 273 w 347"/>
                <a:gd name="T19" fmla="*/ 63 h 310"/>
                <a:gd name="T20" fmla="*/ 281 w 347"/>
                <a:gd name="T21" fmla="*/ 82 h 310"/>
                <a:gd name="T22" fmla="*/ 306 w 347"/>
                <a:gd name="T23" fmla="*/ 82 h 310"/>
                <a:gd name="T24" fmla="*/ 297 w 347"/>
                <a:gd name="T25" fmla="*/ 95 h 310"/>
                <a:gd name="T26" fmla="*/ 306 w 347"/>
                <a:gd name="T27" fmla="*/ 114 h 310"/>
                <a:gd name="T28" fmla="*/ 289 w 347"/>
                <a:gd name="T29" fmla="*/ 139 h 310"/>
                <a:gd name="T30" fmla="*/ 297 w 347"/>
                <a:gd name="T31" fmla="*/ 146 h 310"/>
                <a:gd name="T32" fmla="*/ 330 w 347"/>
                <a:gd name="T33" fmla="*/ 120 h 310"/>
                <a:gd name="T34" fmla="*/ 330 w 347"/>
                <a:gd name="T35" fmla="*/ 108 h 310"/>
                <a:gd name="T36" fmla="*/ 339 w 347"/>
                <a:gd name="T37" fmla="*/ 108 h 310"/>
                <a:gd name="T38" fmla="*/ 347 w 347"/>
                <a:gd name="T39" fmla="*/ 120 h 310"/>
                <a:gd name="T40" fmla="*/ 322 w 347"/>
                <a:gd name="T41" fmla="*/ 133 h 310"/>
                <a:gd name="T42" fmla="*/ 314 w 347"/>
                <a:gd name="T43" fmla="*/ 171 h 310"/>
                <a:gd name="T44" fmla="*/ 314 w 347"/>
                <a:gd name="T45" fmla="*/ 240 h 310"/>
                <a:gd name="T46" fmla="*/ 330 w 347"/>
                <a:gd name="T47" fmla="*/ 253 h 310"/>
                <a:gd name="T48" fmla="*/ 322 w 347"/>
                <a:gd name="T49" fmla="*/ 291 h 310"/>
                <a:gd name="T50" fmla="*/ 157 w 347"/>
                <a:gd name="T51" fmla="*/ 310 h 310"/>
                <a:gd name="T52" fmla="*/ 116 w 347"/>
                <a:gd name="T53" fmla="*/ 291 h 310"/>
                <a:gd name="T54" fmla="*/ 124 w 347"/>
                <a:gd name="T55" fmla="*/ 266 h 310"/>
                <a:gd name="T56" fmla="*/ 107 w 347"/>
                <a:gd name="T57" fmla="*/ 240 h 310"/>
                <a:gd name="T58" fmla="*/ 91 w 347"/>
                <a:gd name="T59" fmla="*/ 209 h 310"/>
                <a:gd name="T60" fmla="*/ 41 w 347"/>
                <a:gd name="T61" fmla="*/ 177 h 310"/>
                <a:gd name="T62" fmla="*/ 17 w 347"/>
                <a:gd name="T63" fmla="*/ 177 h 310"/>
                <a:gd name="T64" fmla="*/ 17 w 347"/>
                <a:gd name="T65" fmla="*/ 127 h 310"/>
                <a:gd name="T66" fmla="*/ 0 w 347"/>
                <a:gd name="T67" fmla="*/ 114 h 310"/>
                <a:gd name="T68" fmla="*/ 33 w 347"/>
                <a:gd name="T69" fmla="*/ 82 h 310"/>
                <a:gd name="T70" fmla="*/ 25 w 347"/>
                <a:gd name="T71" fmla="*/ 25 h 3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7"/>
                <a:gd name="T109" fmla="*/ 0 h 310"/>
                <a:gd name="T110" fmla="*/ 347 w 347"/>
                <a:gd name="T111" fmla="*/ 310 h 3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7" h="310">
                  <a:moveTo>
                    <a:pt x="25" y="25"/>
                  </a:moveTo>
                  <a:lnTo>
                    <a:pt x="50" y="19"/>
                  </a:lnTo>
                  <a:lnTo>
                    <a:pt x="74" y="19"/>
                  </a:lnTo>
                  <a:lnTo>
                    <a:pt x="91" y="0"/>
                  </a:lnTo>
                  <a:lnTo>
                    <a:pt x="99" y="25"/>
                  </a:lnTo>
                  <a:lnTo>
                    <a:pt x="140" y="25"/>
                  </a:lnTo>
                  <a:lnTo>
                    <a:pt x="157" y="44"/>
                  </a:lnTo>
                  <a:lnTo>
                    <a:pt x="198" y="38"/>
                  </a:lnTo>
                  <a:lnTo>
                    <a:pt x="223" y="57"/>
                  </a:lnTo>
                  <a:lnTo>
                    <a:pt x="273" y="63"/>
                  </a:lnTo>
                  <a:lnTo>
                    <a:pt x="281" y="82"/>
                  </a:lnTo>
                  <a:lnTo>
                    <a:pt x="306" y="82"/>
                  </a:lnTo>
                  <a:lnTo>
                    <a:pt x="297" y="95"/>
                  </a:lnTo>
                  <a:lnTo>
                    <a:pt x="306" y="114"/>
                  </a:lnTo>
                  <a:lnTo>
                    <a:pt x="289" y="139"/>
                  </a:lnTo>
                  <a:lnTo>
                    <a:pt x="297" y="146"/>
                  </a:lnTo>
                  <a:lnTo>
                    <a:pt x="330" y="120"/>
                  </a:lnTo>
                  <a:lnTo>
                    <a:pt x="330" y="108"/>
                  </a:lnTo>
                  <a:lnTo>
                    <a:pt x="339" y="108"/>
                  </a:lnTo>
                  <a:lnTo>
                    <a:pt x="347" y="120"/>
                  </a:lnTo>
                  <a:lnTo>
                    <a:pt x="322" y="133"/>
                  </a:lnTo>
                  <a:lnTo>
                    <a:pt x="314" y="171"/>
                  </a:lnTo>
                  <a:lnTo>
                    <a:pt x="314" y="240"/>
                  </a:lnTo>
                  <a:lnTo>
                    <a:pt x="330" y="253"/>
                  </a:lnTo>
                  <a:lnTo>
                    <a:pt x="322" y="291"/>
                  </a:lnTo>
                  <a:lnTo>
                    <a:pt x="157" y="310"/>
                  </a:lnTo>
                  <a:lnTo>
                    <a:pt x="116" y="291"/>
                  </a:lnTo>
                  <a:lnTo>
                    <a:pt x="124" y="266"/>
                  </a:lnTo>
                  <a:lnTo>
                    <a:pt x="107" y="240"/>
                  </a:lnTo>
                  <a:lnTo>
                    <a:pt x="91" y="209"/>
                  </a:lnTo>
                  <a:lnTo>
                    <a:pt x="41" y="177"/>
                  </a:lnTo>
                  <a:lnTo>
                    <a:pt x="17" y="177"/>
                  </a:lnTo>
                  <a:lnTo>
                    <a:pt x="17" y="127"/>
                  </a:lnTo>
                  <a:lnTo>
                    <a:pt x="0" y="114"/>
                  </a:lnTo>
                  <a:lnTo>
                    <a:pt x="33" y="82"/>
                  </a:lnTo>
                  <a:lnTo>
                    <a:pt x="25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81" name="Freeform 105"/>
            <p:cNvSpPr>
              <a:spLocks/>
            </p:cNvSpPr>
            <p:nvPr/>
          </p:nvSpPr>
          <p:spPr bwMode="auto">
            <a:xfrm>
              <a:off x="2454" y="1555"/>
              <a:ext cx="347" cy="310"/>
            </a:xfrm>
            <a:custGeom>
              <a:avLst/>
              <a:gdLst>
                <a:gd name="T0" fmla="*/ 25 w 347"/>
                <a:gd name="T1" fmla="*/ 25 h 310"/>
                <a:gd name="T2" fmla="*/ 50 w 347"/>
                <a:gd name="T3" fmla="*/ 19 h 310"/>
                <a:gd name="T4" fmla="*/ 74 w 347"/>
                <a:gd name="T5" fmla="*/ 19 h 310"/>
                <a:gd name="T6" fmla="*/ 91 w 347"/>
                <a:gd name="T7" fmla="*/ 0 h 310"/>
                <a:gd name="T8" fmla="*/ 99 w 347"/>
                <a:gd name="T9" fmla="*/ 25 h 310"/>
                <a:gd name="T10" fmla="*/ 140 w 347"/>
                <a:gd name="T11" fmla="*/ 25 h 310"/>
                <a:gd name="T12" fmla="*/ 157 w 347"/>
                <a:gd name="T13" fmla="*/ 44 h 310"/>
                <a:gd name="T14" fmla="*/ 198 w 347"/>
                <a:gd name="T15" fmla="*/ 38 h 310"/>
                <a:gd name="T16" fmla="*/ 223 w 347"/>
                <a:gd name="T17" fmla="*/ 57 h 310"/>
                <a:gd name="T18" fmla="*/ 273 w 347"/>
                <a:gd name="T19" fmla="*/ 63 h 310"/>
                <a:gd name="T20" fmla="*/ 281 w 347"/>
                <a:gd name="T21" fmla="*/ 82 h 310"/>
                <a:gd name="T22" fmla="*/ 306 w 347"/>
                <a:gd name="T23" fmla="*/ 82 h 310"/>
                <a:gd name="T24" fmla="*/ 297 w 347"/>
                <a:gd name="T25" fmla="*/ 95 h 310"/>
                <a:gd name="T26" fmla="*/ 306 w 347"/>
                <a:gd name="T27" fmla="*/ 114 h 310"/>
                <a:gd name="T28" fmla="*/ 289 w 347"/>
                <a:gd name="T29" fmla="*/ 139 h 310"/>
                <a:gd name="T30" fmla="*/ 297 w 347"/>
                <a:gd name="T31" fmla="*/ 146 h 310"/>
                <a:gd name="T32" fmla="*/ 330 w 347"/>
                <a:gd name="T33" fmla="*/ 120 h 310"/>
                <a:gd name="T34" fmla="*/ 330 w 347"/>
                <a:gd name="T35" fmla="*/ 108 h 310"/>
                <a:gd name="T36" fmla="*/ 339 w 347"/>
                <a:gd name="T37" fmla="*/ 108 h 310"/>
                <a:gd name="T38" fmla="*/ 347 w 347"/>
                <a:gd name="T39" fmla="*/ 120 h 310"/>
                <a:gd name="T40" fmla="*/ 322 w 347"/>
                <a:gd name="T41" fmla="*/ 133 h 310"/>
                <a:gd name="T42" fmla="*/ 314 w 347"/>
                <a:gd name="T43" fmla="*/ 171 h 310"/>
                <a:gd name="T44" fmla="*/ 314 w 347"/>
                <a:gd name="T45" fmla="*/ 240 h 310"/>
                <a:gd name="T46" fmla="*/ 330 w 347"/>
                <a:gd name="T47" fmla="*/ 253 h 310"/>
                <a:gd name="T48" fmla="*/ 322 w 347"/>
                <a:gd name="T49" fmla="*/ 291 h 310"/>
                <a:gd name="T50" fmla="*/ 157 w 347"/>
                <a:gd name="T51" fmla="*/ 310 h 310"/>
                <a:gd name="T52" fmla="*/ 116 w 347"/>
                <a:gd name="T53" fmla="*/ 291 h 310"/>
                <a:gd name="T54" fmla="*/ 124 w 347"/>
                <a:gd name="T55" fmla="*/ 266 h 310"/>
                <a:gd name="T56" fmla="*/ 107 w 347"/>
                <a:gd name="T57" fmla="*/ 240 h 310"/>
                <a:gd name="T58" fmla="*/ 91 w 347"/>
                <a:gd name="T59" fmla="*/ 209 h 310"/>
                <a:gd name="T60" fmla="*/ 41 w 347"/>
                <a:gd name="T61" fmla="*/ 177 h 310"/>
                <a:gd name="T62" fmla="*/ 17 w 347"/>
                <a:gd name="T63" fmla="*/ 177 h 310"/>
                <a:gd name="T64" fmla="*/ 17 w 347"/>
                <a:gd name="T65" fmla="*/ 127 h 310"/>
                <a:gd name="T66" fmla="*/ 0 w 347"/>
                <a:gd name="T67" fmla="*/ 114 h 310"/>
                <a:gd name="T68" fmla="*/ 33 w 347"/>
                <a:gd name="T69" fmla="*/ 82 h 310"/>
                <a:gd name="T70" fmla="*/ 25 w 347"/>
                <a:gd name="T71" fmla="*/ 25 h 3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7"/>
                <a:gd name="T109" fmla="*/ 0 h 310"/>
                <a:gd name="T110" fmla="*/ 347 w 347"/>
                <a:gd name="T111" fmla="*/ 310 h 3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7" h="310">
                  <a:moveTo>
                    <a:pt x="25" y="25"/>
                  </a:moveTo>
                  <a:lnTo>
                    <a:pt x="50" y="19"/>
                  </a:lnTo>
                  <a:lnTo>
                    <a:pt x="74" y="19"/>
                  </a:lnTo>
                  <a:lnTo>
                    <a:pt x="91" y="0"/>
                  </a:lnTo>
                  <a:lnTo>
                    <a:pt x="99" y="25"/>
                  </a:lnTo>
                  <a:lnTo>
                    <a:pt x="140" y="25"/>
                  </a:lnTo>
                  <a:lnTo>
                    <a:pt x="157" y="44"/>
                  </a:lnTo>
                  <a:lnTo>
                    <a:pt x="198" y="38"/>
                  </a:lnTo>
                  <a:lnTo>
                    <a:pt x="223" y="57"/>
                  </a:lnTo>
                  <a:lnTo>
                    <a:pt x="273" y="63"/>
                  </a:lnTo>
                  <a:lnTo>
                    <a:pt x="281" y="82"/>
                  </a:lnTo>
                  <a:lnTo>
                    <a:pt x="306" y="82"/>
                  </a:lnTo>
                  <a:lnTo>
                    <a:pt x="297" y="95"/>
                  </a:lnTo>
                  <a:lnTo>
                    <a:pt x="306" y="114"/>
                  </a:lnTo>
                  <a:lnTo>
                    <a:pt x="289" y="139"/>
                  </a:lnTo>
                  <a:lnTo>
                    <a:pt x="297" y="146"/>
                  </a:lnTo>
                  <a:lnTo>
                    <a:pt x="330" y="120"/>
                  </a:lnTo>
                  <a:lnTo>
                    <a:pt x="330" y="108"/>
                  </a:lnTo>
                  <a:lnTo>
                    <a:pt x="339" y="108"/>
                  </a:lnTo>
                  <a:lnTo>
                    <a:pt x="347" y="120"/>
                  </a:lnTo>
                  <a:lnTo>
                    <a:pt x="322" y="133"/>
                  </a:lnTo>
                  <a:lnTo>
                    <a:pt x="314" y="171"/>
                  </a:lnTo>
                  <a:lnTo>
                    <a:pt x="314" y="240"/>
                  </a:lnTo>
                  <a:lnTo>
                    <a:pt x="330" y="253"/>
                  </a:lnTo>
                  <a:lnTo>
                    <a:pt x="322" y="291"/>
                  </a:lnTo>
                  <a:lnTo>
                    <a:pt x="157" y="310"/>
                  </a:lnTo>
                  <a:lnTo>
                    <a:pt x="116" y="291"/>
                  </a:lnTo>
                  <a:lnTo>
                    <a:pt x="124" y="266"/>
                  </a:lnTo>
                  <a:lnTo>
                    <a:pt x="107" y="240"/>
                  </a:lnTo>
                  <a:lnTo>
                    <a:pt x="91" y="209"/>
                  </a:lnTo>
                  <a:lnTo>
                    <a:pt x="41" y="177"/>
                  </a:lnTo>
                  <a:lnTo>
                    <a:pt x="17" y="177"/>
                  </a:lnTo>
                  <a:lnTo>
                    <a:pt x="17" y="127"/>
                  </a:lnTo>
                  <a:lnTo>
                    <a:pt x="0" y="114"/>
                  </a:lnTo>
                  <a:lnTo>
                    <a:pt x="33" y="82"/>
                  </a:lnTo>
                  <a:lnTo>
                    <a:pt x="25" y="25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1" name="Group 106"/>
          <p:cNvGrpSpPr>
            <a:grpSpLocks/>
          </p:cNvGrpSpPr>
          <p:nvPr/>
        </p:nvGrpSpPr>
        <p:grpSpPr bwMode="auto">
          <a:xfrm>
            <a:off x="3409073" y="3704543"/>
            <a:ext cx="531469" cy="347025"/>
            <a:chOff x="2240" y="1802"/>
            <a:chExt cx="396" cy="202"/>
          </a:xfrm>
          <a:solidFill>
            <a:schemeClr val="bg1"/>
          </a:solidFill>
        </p:grpSpPr>
        <p:sp>
          <p:nvSpPr>
            <p:cNvPr id="16578" name="Freeform 107"/>
            <p:cNvSpPr>
              <a:spLocks/>
            </p:cNvSpPr>
            <p:nvPr/>
          </p:nvSpPr>
          <p:spPr bwMode="auto">
            <a:xfrm>
              <a:off x="2240" y="1802"/>
              <a:ext cx="396" cy="202"/>
            </a:xfrm>
            <a:custGeom>
              <a:avLst/>
              <a:gdLst>
                <a:gd name="T0" fmla="*/ 0 w 396"/>
                <a:gd name="T1" fmla="*/ 12 h 202"/>
                <a:gd name="T2" fmla="*/ 0 w 396"/>
                <a:gd name="T3" fmla="*/ 44 h 202"/>
                <a:gd name="T4" fmla="*/ 8 w 396"/>
                <a:gd name="T5" fmla="*/ 82 h 202"/>
                <a:gd name="T6" fmla="*/ 41 w 396"/>
                <a:gd name="T7" fmla="*/ 158 h 202"/>
                <a:gd name="T8" fmla="*/ 66 w 396"/>
                <a:gd name="T9" fmla="*/ 202 h 202"/>
                <a:gd name="T10" fmla="*/ 297 w 396"/>
                <a:gd name="T11" fmla="*/ 189 h 202"/>
                <a:gd name="T12" fmla="*/ 338 w 396"/>
                <a:gd name="T13" fmla="*/ 202 h 202"/>
                <a:gd name="T14" fmla="*/ 363 w 396"/>
                <a:gd name="T15" fmla="*/ 158 h 202"/>
                <a:gd name="T16" fmla="*/ 354 w 396"/>
                <a:gd name="T17" fmla="*/ 132 h 202"/>
                <a:gd name="T18" fmla="*/ 396 w 396"/>
                <a:gd name="T19" fmla="*/ 126 h 202"/>
                <a:gd name="T20" fmla="*/ 396 w 396"/>
                <a:gd name="T21" fmla="*/ 82 h 202"/>
                <a:gd name="T22" fmla="*/ 371 w 396"/>
                <a:gd name="T23" fmla="*/ 63 h 202"/>
                <a:gd name="T24" fmla="*/ 330 w 396"/>
                <a:gd name="T25" fmla="*/ 44 h 202"/>
                <a:gd name="T26" fmla="*/ 338 w 396"/>
                <a:gd name="T27" fmla="*/ 19 h 202"/>
                <a:gd name="T28" fmla="*/ 321 w 396"/>
                <a:gd name="T29" fmla="*/ 0 h 202"/>
                <a:gd name="T30" fmla="*/ 239 w 396"/>
                <a:gd name="T31" fmla="*/ 0 h 202"/>
                <a:gd name="T32" fmla="*/ 148 w 396"/>
                <a:gd name="T33" fmla="*/ 6 h 202"/>
                <a:gd name="T34" fmla="*/ 0 w 396"/>
                <a:gd name="T35" fmla="*/ 12 h 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6"/>
                <a:gd name="T55" fmla="*/ 0 h 202"/>
                <a:gd name="T56" fmla="*/ 396 w 396"/>
                <a:gd name="T57" fmla="*/ 202 h 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6" h="202">
                  <a:moveTo>
                    <a:pt x="0" y="12"/>
                  </a:moveTo>
                  <a:lnTo>
                    <a:pt x="0" y="44"/>
                  </a:lnTo>
                  <a:lnTo>
                    <a:pt x="8" y="82"/>
                  </a:lnTo>
                  <a:lnTo>
                    <a:pt x="41" y="158"/>
                  </a:lnTo>
                  <a:lnTo>
                    <a:pt x="66" y="202"/>
                  </a:lnTo>
                  <a:lnTo>
                    <a:pt x="297" y="189"/>
                  </a:lnTo>
                  <a:lnTo>
                    <a:pt x="338" y="202"/>
                  </a:lnTo>
                  <a:lnTo>
                    <a:pt x="363" y="158"/>
                  </a:lnTo>
                  <a:lnTo>
                    <a:pt x="354" y="132"/>
                  </a:lnTo>
                  <a:lnTo>
                    <a:pt x="396" y="126"/>
                  </a:lnTo>
                  <a:lnTo>
                    <a:pt x="396" y="82"/>
                  </a:lnTo>
                  <a:lnTo>
                    <a:pt x="371" y="63"/>
                  </a:lnTo>
                  <a:lnTo>
                    <a:pt x="330" y="44"/>
                  </a:lnTo>
                  <a:lnTo>
                    <a:pt x="338" y="19"/>
                  </a:lnTo>
                  <a:lnTo>
                    <a:pt x="321" y="0"/>
                  </a:lnTo>
                  <a:lnTo>
                    <a:pt x="239" y="0"/>
                  </a:lnTo>
                  <a:lnTo>
                    <a:pt x="148" y="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79" name="Freeform 108"/>
            <p:cNvSpPr>
              <a:spLocks/>
            </p:cNvSpPr>
            <p:nvPr/>
          </p:nvSpPr>
          <p:spPr bwMode="auto">
            <a:xfrm>
              <a:off x="2240" y="1802"/>
              <a:ext cx="396" cy="202"/>
            </a:xfrm>
            <a:custGeom>
              <a:avLst/>
              <a:gdLst>
                <a:gd name="T0" fmla="*/ 0 w 396"/>
                <a:gd name="T1" fmla="*/ 12 h 202"/>
                <a:gd name="T2" fmla="*/ 0 w 396"/>
                <a:gd name="T3" fmla="*/ 44 h 202"/>
                <a:gd name="T4" fmla="*/ 8 w 396"/>
                <a:gd name="T5" fmla="*/ 82 h 202"/>
                <a:gd name="T6" fmla="*/ 41 w 396"/>
                <a:gd name="T7" fmla="*/ 158 h 202"/>
                <a:gd name="T8" fmla="*/ 66 w 396"/>
                <a:gd name="T9" fmla="*/ 202 h 202"/>
                <a:gd name="T10" fmla="*/ 297 w 396"/>
                <a:gd name="T11" fmla="*/ 189 h 202"/>
                <a:gd name="T12" fmla="*/ 338 w 396"/>
                <a:gd name="T13" fmla="*/ 202 h 202"/>
                <a:gd name="T14" fmla="*/ 363 w 396"/>
                <a:gd name="T15" fmla="*/ 158 h 202"/>
                <a:gd name="T16" fmla="*/ 354 w 396"/>
                <a:gd name="T17" fmla="*/ 132 h 202"/>
                <a:gd name="T18" fmla="*/ 396 w 396"/>
                <a:gd name="T19" fmla="*/ 126 h 202"/>
                <a:gd name="T20" fmla="*/ 396 w 396"/>
                <a:gd name="T21" fmla="*/ 82 h 202"/>
                <a:gd name="T22" fmla="*/ 371 w 396"/>
                <a:gd name="T23" fmla="*/ 63 h 202"/>
                <a:gd name="T24" fmla="*/ 330 w 396"/>
                <a:gd name="T25" fmla="*/ 44 h 202"/>
                <a:gd name="T26" fmla="*/ 338 w 396"/>
                <a:gd name="T27" fmla="*/ 19 h 202"/>
                <a:gd name="T28" fmla="*/ 321 w 396"/>
                <a:gd name="T29" fmla="*/ 0 h 202"/>
                <a:gd name="T30" fmla="*/ 239 w 396"/>
                <a:gd name="T31" fmla="*/ 0 h 202"/>
                <a:gd name="T32" fmla="*/ 148 w 396"/>
                <a:gd name="T33" fmla="*/ 6 h 202"/>
                <a:gd name="T34" fmla="*/ 0 w 396"/>
                <a:gd name="T35" fmla="*/ 12 h 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6"/>
                <a:gd name="T55" fmla="*/ 0 h 202"/>
                <a:gd name="T56" fmla="*/ 396 w 396"/>
                <a:gd name="T57" fmla="*/ 202 h 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6" h="202">
                  <a:moveTo>
                    <a:pt x="0" y="12"/>
                  </a:moveTo>
                  <a:lnTo>
                    <a:pt x="0" y="44"/>
                  </a:lnTo>
                  <a:lnTo>
                    <a:pt x="8" y="82"/>
                  </a:lnTo>
                  <a:lnTo>
                    <a:pt x="41" y="158"/>
                  </a:lnTo>
                  <a:lnTo>
                    <a:pt x="66" y="202"/>
                  </a:lnTo>
                  <a:lnTo>
                    <a:pt x="297" y="189"/>
                  </a:lnTo>
                  <a:lnTo>
                    <a:pt x="338" y="202"/>
                  </a:lnTo>
                  <a:lnTo>
                    <a:pt x="363" y="158"/>
                  </a:lnTo>
                  <a:lnTo>
                    <a:pt x="354" y="132"/>
                  </a:lnTo>
                  <a:lnTo>
                    <a:pt x="396" y="126"/>
                  </a:lnTo>
                  <a:lnTo>
                    <a:pt x="396" y="82"/>
                  </a:lnTo>
                  <a:lnTo>
                    <a:pt x="371" y="63"/>
                  </a:lnTo>
                  <a:lnTo>
                    <a:pt x="330" y="44"/>
                  </a:lnTo>
                  <a:lnTo>
                    <a:pt x="338" y="19"/>
                  </a:lnTo>
                  <a:lnTo>
                    <a:pt x="321" y="0"/>
                  </a:lnTo>
                  <a:lnTo>
                    <a:pt x="239" y="0"/>
                  </a:lnTo>
                  <a:lnTo>
                    <a:pt x="148" y="6"/>
                  </a:lnTo>
                  <a:lnTo>
                    <a:pt x="0" y="12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2" name="Group 109"/>
          <p:cNvGrpSpPr>
            <a:grpSpLocks/>
          </p:cNvGrpSpPr>
          <p:nvPr/>
        </p:nvGrpSpPr>
        <p:grpSpPr bwMode="auto">
          <a:xfrm>
            <a:off x="3872263" y="3217231"/>
            <a:ext cx="498252" cy="204893"/>
            <a:chOff x="2586" y="1517"/>
            <a:chExt cx="372" cy="120"/>
          </a:xfrm>
          <a:solidFill>
            <a:schemeClr val="bg1"/>
          </a:solidFill>
        </p:grpSpPr>
        <p:sp>
          <p:nvSpPr>
            <p:cNvPr id="16576" name="Freeform 110"/>
            <p:cNvSpPr>
              <a:spLocks/>
            </p:cNvSpPr>
            <p:nvPr/>
          </p:nvSpPr>
          <p:spPr bwMode="auto">
            <a:xfrm>
              <a:off x="2586" y="1517"/>
              <a:ext cx="372" cy="120"/>
            </a:xfrm>
            <a:custGeom>
              <a:avLst/>
              <a:gdLst>
                <a:gd name="T0" fmla="*/ 0 w 372"/>
                <a:gd name="T1" fmla="*/ 63 h 120"/>
                <a:gd name="T2" fmla="*/ 91 w 372"/>
                <a:gd name="T3" fmla="*/ 0 h 120"/>
                <a:gd name="T4" fmla="*/ 75 w 372"/>
                <a:gd name="T5" fmla="*/ 26 h 120"/>
                <a:gd name="T6" fmla="*/ 83 w 372"/>
                <a:gd name="T7" fmla="*/ 32 h 120"/>
                <a:gd name="T8" fmla="*/ 108 w 372"/>
                <a:gd name="T9" fmla="*/ 19 h 120"/>
                <a:gd name="T10" fmla="*/ 165 w 372"/>
                <a:gd name="T11" fmla="*/ 38 h 120"/>
                <a:gd name="T12" fmla="*/ 190 w 372"/>
                <a:gd name="T13" fmla="*/ 26 h 120"/>
                <a:gd name="T14" fmla="*/ 264 w 372"/>
                <a:gd name="T15" fmla="*/ 19 h 120"/>
                <a:gd name="T16" fmla="*/ 281 w 372"/>
                <a:gd name="T17" fmla="*/ 32 h 120"/>
                <a:gd name="T18" fmla="*/ 314 w 372"/>
                <a:gd name="T19" fmla="*/ 32 h 120"/>
                <a:gd name="T20" fmla="*/ 372 w 372"/>
                <a:gd name="T21" fmla="*/ 51 h 120"/>
                <a:gd name="T22" fmla="*/ 372 w 372"/>
                <a:gd name="T23" fmla="*/ 63 h 120"/>
                <a:gd name="T24" fmla="*/ 314 w 372"/>
                <a:gd name="T25" fmla="*/ 76 h 120"/>
                <a:gd name="T26" fmla="*/ 289 w 372"/>
                <a:gd name="T27" fmla="*/ 63 h 120"/>
                <a:gd name="T28" fmla="*/ 256 w 372"/>
                <a:gd name="T29" fmla="*/ 70 h 120"/>
                <a:gd name="T30" fmla="*/ 223 w 372"/>
                <a:gd name="T31" fmla="*/ 82 h 120"/>
                <a:gd name="T32" fmla="*/ 207 w 372"/>
                <a:gd name="T33" fmla="*/ 89 h 120"/>
                <a:gd name="T34" fmla="*/ 190 w 372"/>
                <a:gd name="T35" fmla="*/ 76 h 120"/>
                <a:gd name="T36" fmla="*/ 174 w 372"/>
                <a:gd name="T37" fmla="*/ 120 h 120"/>
                <a:gd name="T38" fmla="*/ 149 w 372"/>
                <a:gd name="T39" fmla="*/ 120 h 120"/>
                <a:gd name="T40" fmla="*/ 141 w 372"/>
                <a:gd name="T41" fmla="*/ 101 h 120"/>
                <a:gd name="T42" fmla="*/ 91 w 372"/>
                <a:gd name="T43" fmla="*/ 95 h 120"/>
                <a:gd name="T44" fmla="*/ 66 w 372"/>
                <a:gd name="T45" fmla="*/ 82 h 120"/>
                <a:gd name="T46" fmla="*/ 25 w 372"/>
                <a:gd name="T47" fmla="*/ 82 h 120"/>
                <a:gd name="T48" fmla="*/ 0 w 372"/>
                <a:gd name="T49" fmla="*/ 63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2"/>
                <a:gd name="T76" fmla="*/ 0 h 120"/>
                <a:gd name="T77" fmla="*/ 372 w 372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2" h="120">
                  <a:moveTo>
                    <a:pt x="0" y="63"/>
                  </a:moveTo>
                  <a:lnTo>
                    <a:pt x="91" y="0"/>
                  </a:lnTo>
                  <a:lnTo>
                    <a:pt x="75" y="26"/>
                  </a:lnTo>
                  <a:lnTo>
                    <a:pt x="83" y="32"/>
                  </a:lnTo>
                  <a:lnTo>
                    <a:pt x="108" y="19"/>
                  </a:lnTo>
                  <a:lnTo>
                    <a:pt x="165" y="38"/>
                  </a:lnTo>
                  <a:lnTo>
                    <a:pt x="190" y="26"/>
                  </a:lnTo>
                  <a:lnTo>
                    <a:pt x="264" y="19"/>
                  </a:lnTo>
                  <a:lnTo>
                    <a:pt x="281" y="32"/>
                  </a:lnTo>
                  <a:lnTo>
                    <a:pt x="314" y="32"/>
                  </a:lnTo>
                  <a:lnTo>
                    <a:pt x="372" y="51"/>
                  </a:lnTo>
                  <a:lnTo>
                    <a:pt x="372" y="63"/>
                  </a:lnTo>
                  <a:lnTo>
                    <a:pt x="314" y="76"/>
                  </a:lnTo>
                  <a:lnTo>
                    <a:pt x="289" y="63"/>
                  </a:lnTo>
                  <a:lnTo>
                    <a:pt x="256" y="70"/>
                  </a:lnTo>
                  <a:lnTo>
                    <a:pt x="223" y="82"/>
                  </a:lnTo>
                  <a:lnTo>
                    <a:pt x="207" y="89"/>
                  </a:lnTo>
                  <a:lnTo>
                    <a:pt x="190" y="76"/>
                  </a:lnTo>
                  <a:lnTo>
                    <a:pt x="174" y="120"/>
                  </a:lnTo>
                  <a:lnTo>
                    <a:pt x="149" y="120"/>
                  </a:lnTo>
                  <a:lnTo>
                    <a:pt x="141" y="101"/>
                  </a:lnTo>
                  <a:lnTo>
                    <a:pt x="91" y="95"/>
                  </a:lnTo>
                  <a:lnTo>
                    <a:pt x="66" y="82"/>
                  </a:lnTo>
                  <a:lnTo>
                    <a:pt x="25" y="82"/>
                  </a:lnTo>
                  <a:lnTo>
                    <a:pt x="0" y="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77" name="Freeform 111"/>
            <p:cNvSpPr>
              <a:spLocks/>
            </p:cNvSpPr>
            <p:nvPr/>
          </p:nvSpPr>
          <p:spPr bwMode="auto">
            <a:xfrm>
              <a:off x="2586" y="1517"/>
              <a:ext cx="372" cy="120"/>
            </a:xfrm>
            <a:custGeom>
              <a:avLst/>
              <a:gdLst>
                <a:gd name="T0" fmla="*/ 0 w 372"/>
                <a:gd name="T1" fmla="*/ 63 h 120"/>
                <a:gd name="T2" fmla="*/ 91 w 372"/>
                <a:gd name="T3" fmla="*/ 0 h 120"/>
                <a:gd name="T4" fmla="*/ 75 w 372"/>
                <a:gd name="T5" fmla="*/ 26 h 120"/>
                <a:gd name="T6" fmla="*/ 83 w 372"/>
                <a:gd name="T7" fmla="*/ 32 h 120"/>
                <a:gd name="T8" fmla="*/ 108 w 372"/>
                <a:gd name="T9" fmla="*/ 19 h 120"/>
                <a:gd name="T10" fmla="*/ 165 w 372"/>
                <a:gd name="T11" fmla="*/ 38 h 120"/>
                <a:gd name="T12" fmla="*/ 190 w 372"/>
                <a:gd name="T13" fmla="*/ 26 h 120"/>
                <a:gd name="T14" fmla="*/ 264 w 372"/>
                <a:gd name="T15" fmla="*/ 19 h 120"/>
                <a:gd name="T16" fmla="*/ 281 w 372"/>
                <a:gd name="T17" fmla="*/ 32 h 120"/>
                <a:gd name="T18" fmla="*/ 314 w 372"/>
                <a:gd name="T19" fmla="*/ 32 h 120"/>
                <a:gd name="T20" fmla="*/ 372 w 372"/>
                <a:gd name="T21" fmla="*/ 51 h 120"/>
                <a:gd name="T22" fmla="*/ 372 w 372"/>
                <a:gd name="T23" fmla="*/ 63 h 120"/>
                <a:gd name="T24" fmla="*/ 314 w 372"/>
                <a:gd name="T25" fmla="*/ 76 h 120"/>
                <a:gd name="T26" fmla="*/ 289 w 372"/>
                <a:gd name="T27" fmla="*/ 63 h 120"/>
                <a:gd name="T28" fmla="*/ 256 w 372"/>
                <a:gd name="T29" fmla="*/ 70 h 120"/>
                <a:gd name="T30" fmla="*/ 223 w 372"/>
                <a:gd name="T31" fmla="*/ 82 h 120"/>
                <a:gd name="T32" fmla="*/ 207 w 372"/>
                <a:gd name="T33" fmla="*/ 89 h 120"/>
                <a:gd name="T34" fmla="*/ 190 w 372"/>
                <a:gd name="T35" fmla="*/ 76 h 120"/>
                <a:gd name="T36" fmla="*/ 174 w 372"/>
                <a:gd name="T37" fmla="*/ 120 h 120"/>
                <a:gd name="T38" fmla="*/ 149 w 372"/>
                <a:gd name="T39" fmla="*/ 120 h 120"/>
                <a:gd name="T40" fmla="*/ 141 w 372"/>
                <a:gd name="T41" fmla="*/ 101 h 120"/>
                <a:gd name="T42" fmla="*/ 91 w 372"/>
                <a:gd name="T43" fmla="*/ 95 h 120"/>
                <a:gd name="T44" fmla="*/ 66 w 372"/>
                <a:gd name="T45" fmla="*/ 82 h 120"/>
                <a:gd name="T46" fmla="*/ 25 w 372"/>
                <a:gd name="T47" fmla="*/ 82 h 120"/>
                <a:gd name="T48" fmla="*/ 0 w 372"/>
                <a:gd name="T49" fmla="*/ 63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2"/>
                <a:gd name="T76" fmla="*/ 0 h 120"/>
                <a:gd name="T77" fmla="*/ 372 w 372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2" h="120">
                  <a:moveTo>
                    <a:pt x="0" y="63"/>
                  </a:moveTo>
                  <a:lnTo>
                    <a:pt x="91" y="0"/>
                  </a:lnTo>
                  <a:lnTo>
                    <a:pt x="75" y="26"/>
                  </a:lnTo>
                  <a:lnTo>
                    <a:pt x="83" y="32"/>
                  </a:lnTo>
                  <a:lnTo>
                    <a:pt x="108" y="19"/>
                  </a:lnTo>
                  <a:lnTo>
                    <a:pt x="165" y="38"/>
                  </a:lnTo>
                  <a:lnTo>
                    <a:pt x="190" y="26"/>
                  </a:lnTo>
                  <a:lnTo>
                    <a:pt x="264" y="19"/>
                  </a:lnTo>
                  <a:lnTo>
                    <a:pt x="281" y="32"/>
                  </a:lnTo>
                  <a:lnTo>
                    <a:pt x="314" y="32"/>
                  </a:lnTo>
                  <a:lnTo>
                    <a:pt x="372" y="51"/>
                  </a:lnTo>
                  <a:lnTo>
                    <a:pt x="372" y="63"/>
                  </a:lnTo>
                  <a:lnTo>
                    <a:pt x="314" y="76"/>
                  </a:lnTo>
                  <a:lnTo>
                    <a:pt x="289" y="63"/>
                  </a:lnTo>
                  <a:lnTo>
                    <a:pt x="256" y="70"/>
                  </a:lnTo>
                  <a:lnTo>
                    <a:pt x="223" y="82"/>
                  </a:lnTo>
                  <a:lnTo>
                    <a:pt x="207" y="89"/>
                  </a:lnTo>
                  <a:lnTo>
                    <a:pt x="190" y="76"/>
                  </a:lnTo>
                  <a:lnTo>
                    <a:pt x="174" y="120"/>
                  </a:lnTo>
                  <a:lnTo>
                    <a:pt x="149" y="120"/>
                  </a:lnTo>
                  <a:lnTo>
                    <a:pt x="141" y="101"/>
                  </a:lnTo>
                  <a:lnTo>
                    <a:pt x="91" y="95"/>
                  </a:lnTo>
                  <a:lnTo>
                    <a:pt x="66" y="82"/>
                  </a:lnTo>
                  <a:lnTo>
                    <a:pt x="25" y="82"/>
                  </a:lnTo>
                  <a:lnTo>
                    <a:pt x="0" y="63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3" name="Group 112"/>
          <p:cNvGrpSpPr>
            <a:grpSpLocks/>
          </p:cNvGrpSpPr>
          <p:nvPr/>
        </p:nvGrpSpPr>
        <p:grpSpPr bwMode="auto">
          <a:xfrm>
            <a:off x="4226576" y="3357517"/>
            <a:ext cx="354313" cy="476237"/>
            <a:chOff x="2850" y="1599"/>
            <a:chExt cx="264" cy="279"/>
          </a:xfrm>
          <a:solidFill>
            <a:schemeClr val="bg1"/>
          </a:solidFill>
        </p:grpSpPr>
        <p:sp>
          <p:nvSpPr>
            <p:cNvPr id="16574" name="Freeform 113"/>
            <p:cNvSpPr>
              <a:spLocks/>
            </p:cNvSpPr>
            <p:nvPr/>
          </p:nvSpPr>
          <p:spPr bwMode="auto">
            <a:xfrm>
              <a:off x="2850" y="1599"/>
              <a:ext cx="264" cy="279"/>
            </a:xfrm>
            <a:custGeom>
              <a:avLst/>
              <a:gdLst>
                <a:gd name="T0" fmla="*/ 66 w 264"/>
                <a:gd name="T1" fmla="*/ 13 h 279"/>
                <a:gd name="T2" fmla="*/ 75 w 264"/>
                <a:gd name="T3" fmla="*/ 32 h 279"/>
                <a:gd name="T4" fmla="*/ 58 w 264"/>
                <a:gd name="T5" fmla="*/ 38 h 279"/>
                <a:gd name="T6" fmla="*/ 50 w 264"/>
                <a:gd name="T7" fmla="*/ 83 h 279"/>
                <a:gd name="T8" fmla="*/ 42 w 264"/>
                <a:gd name="T9" fmla="*/ 57 h 279"/>
                <a:gd name="T10" fmla="*/ 9 w 264"/>
                <a:gd name="T11" fmla="*/ 83 h 279"/>
                <a:gd name="T12" fmla="*/ 0 w 264"/>
                <a:gd name="T13" fmla="*/ 165 h 279"/>
                <a:gd name="T14" fmla="*/ 25 w 264"/>
                <a:gd name="T15" fmla="*/ 203 h 279"/>
                <a:gd name="T16" fmla="*/ 25 w 264"/>
                <a:gd name="T17" fmla="*/ 222 h 279"/>
                <a:gd name="T18" fmla="*/ 25 w 264"/>
                <a:gd name="T19" fmla="*/ 234 h 279"/>
                <a:gd name="T20" fmla="*/ 25 w 264"/>
                <a:gd name="T21" fmla="*/ 253 h 279"/>
                <a:gd name="T22" fmla="*/ 17 w 264"/>
                <a:gd name="T23" fmla="*/ 279 h 279"/>
                <a:gd name="T24" fmla="*/ 124 w 264"/>
                <a:gd name="T25" fmla="*/ 272 h 279"/>
                <a:gd name="T26" fmla="*/ 264 w 264"/>
                <a:gd name="T27" fmla="*/ 260 h 279"/>
                <a:gd name="T28" fmla="*/ 240 w 264"/>
                <a:gd name="T29" fmla="*/ 260 h 279"/>
                <a:gd name="T30" fmla="*/ 223 w 264"/>
                <a:gd name="T31" fmla="*/ 241 h 279"/>
                <a:gd name="T32" fmla="*/ 240 w 264"/>
                <a:gd name="T33" fmla="*/ 228 h 279"/>
                <a:gd name="T34" fmla="*/ 240 w 264"/>
                <a:gd name="T35" fmla="*/ 215 h 279"/>
                <a:gd name="T36" fmla="*/ 231 w 264"/>
                <a:gd name="T37" fmla="*/ 203 h 279"/>
                <a:gd name="T38" fmla="*/ 240 w 264"/>
                <a:gd name="T39" fmla="*/ 190 h 279"/>
                <a:gd name="T40" fmla="*/ 264 w 264"/>
                <a:gd name="T41" fmla="*/ 196 h 279"/>
                <a:gd name="T42" fmla="*/ 256 w 264"/>
                <a:gd name="T43" fmla="*/ 152 h 279"/>
                <a:gd name="T44" fmla="*/ 256 w 264"/>
                <a:gd name="T45" fmla="*/ 133 h 279"/>
                <a:gd name="T46" fmla="*/ 240 w 264"/>
                <a:gd name="T47" fmla="*/ 121 h 279"/>
                <a:gd name="T48" fmla="*/ 231 w 264"/>
                <a:gd name="T49" fmla="*/ 108 h 279"/>
                <a:gd name="T50" fmla="*/ 215 w 264"/>
                <a:gd name="T51" fmla="*/ 108 h 279"/>
                <a:gd name="T52" fmla="*/ 198 w 264"/>
                <a:gd name="T53" fmla="*/ 108 h 279"/>
                <a:gd name="T54" fmla="*/ 182 w 264"/>
                <a:gd name="T55" fmla="*/ 127 h 279"/>
                <a:gd name="T56" fmla="*/ 165 w 264"/>
                <a:gd name="T57" fmla="*/ 133 h 279"/>
                <a:gd name="T58" fmla="*/ 157 w 264"/>
                <a:gd name="T59" fmla="*/ 133 h 279"/>
                <a:gd name="T60" fmla="*/ 149 w 264"/>
                <a:gd name="T61" fmla="*/ 127 h 279"/>
                <a:gd name="T62" fmla="*/ 149 w 264"/>
                <a:gd name="T63" fmla="*/ 121 h 279"/>
                <a:gd name="T64" fmla="*/ 149 w 264"/>
                <a:gd name="T65" fmla="*/ 114 h 279"/>
                <a:gd name="T66" fmla="*/ 157 w 264"/>
                <a:gd name="T67" fmla="*/ 108 h 279"/>
                <a:gd name="T68" fmla="*/ 165 w 264"/>
                <a:gd name="T69" fmla="*/ 108 h 279"/>
                <a:gd name="T70" fmla="*/ 174 w 264"/>
                <a:gd name="T71" fmla="*/ 108 h 279"/>
                <a:gd name="T72" fmla="*/ 174 w 264"/>
                <a:gd name="T73" fmla="*/ 95 h 279"/>
                <a:gd name="T74" fmla="*/ 198 w 264"/>
                <a:gd name="T75" fmla="*/ 83 h 279"/>
                <a:gd name="T76" fmla="*/ 174 w 264"/>
                <a:gd name="T77" fmla="*/ 51 h 279"/>
                <a:gd name="T78" fmla="*/ 174 w 264"/>
                <a:gd name="T79" fmla="*/ 32 h 279"/>
                <a:gd name="T80" fmla="*/ 141 w 264"/>
                <a:gd name="T81" fmla="*/ 26 h 279"/>
                <a:gd name="T82" fmla="*/ 91 w 264"/>
                <a:gd name="T83" fmla="*/ 0 h 279"/>
                <a:gd name="T84" fmla="*/ 66 w 264"/>
                <a:gd name="T85" fmla="*/ 13 h 2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64"/>
                <a:gd name="T130" fmla="*/ 0 h 279"/>
                <a:gd name="T131" fmla="*/ 264 w 264"/>
                <a:gd name="T132" fmla="*/ 279 h 27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64" h="279">
                  <a:moveTo>
                    <a:pt x="66" y="13"/>
                  </a:moveTo>
                  <a:lnTo>
                    <a:pt x="75" y="32"/>
                  </a:lnTo>
                  <a:lnTo>
                    <a:pt x="58" y="38"/>
                  </a:lnTo>
                  <a:lnTo>
                    <a:pt x="50" y="83"/>
                  </a:lnTo>
                  <a:lnTo>
                    <a:pt x="42" y="57"/>
                  </a:lnTo>
                  <a:lnTo>
                    <a:pt x="9" y="83"/>
                  </a:lnTo>
                  <a:lnTo>
                    <a:pt x="0" y="165"/>
                  </a:lnTo>
                  <a:lnTo>
                    <a:pt x="25" y="203"/>
                  </a:lnTo>
                  <a:lnTo>
                    <a:pt x="25" y="222"/>
                  </a:lnTo>
                  <a:lnTo>
                    <a:pt x="25" y="234"/>
                  </a:lnTo>
                  <a:lnTo>
                    <a:pt x="25" y="253"/>
                  </a:lnTo>
                  <a:lnTo>
                    <a:pt x="17" y="279"/>
                  </a:lnTo>
                  <a:lnTo>
                    <a:pt x="124" y="272"/>
                  </a:lnTo>
                  <a:lnTo>
                    <a:pt x="264" y="260"/>
                  </a:lnTo>
                  <a:lnTo>
                    <a:pt x="240" y="260"/>
                  </a:lnTo>
                  <a:lnTo>
                    <a:pt x="223" y="241"/>
                  </a:lnTo>
                  <a:lnTo>
                    <a:pt x="240" y="228"/>
                  </a:lnTo>
                  <a:lnTo>
                    <a:pt x="240" y="215"/>
                  </a:lnTo>
                  <a:lnTo>
                    <a:pt x="231" y="203"/>
                  </a:lnTo>
                  <a:lnTo>
                    <a:pt x="240" y="190"/>
                  </a:lnTo>
                  <a:lnTo>
                    <a:pt x="264" y="196"/>
                  </a:lnTo>
                  <a:lnTo>
                    <a:pt x="256" y="152"/>
                  </a:lnTo>
                  <a:lnTo>
                    <a:pt x="256" y="133"/>
                  </a:lnTo>
                  <a:lnTo>
                    <a:pt x="240" y="121"/>
                  </a:lnTo>
                  <a:lnTo>
                    <a:pt x="231" y="108"/>
                  </a:lnTo>
                  <a:lnTo>
                    <a:pt x="215" y="108"/>
                  </a:lnTo>
                  <a:lnTo>
                    <a:pt x="198" y="108"/>
                  </a:lnTo>
                  <a:lnTo>
                    <a:pt x="182" y="127"/>
                  </a:lnTo>
                  <a:lnTo>
                    <a:pt x="165" y="133"/>
                  </a:lnTo>
                  <a:lnTo>
                    <a:pt x="157" y="133"/>
                  </a:lnTo>
                  <a:lnTo>
                    <a:pt x="149" y="127"/>
                  </a:lnTo>
                  <a:lnTo>
                    <a:pt x="149" y="121"/>
                  </a:lnTo>
                  <a:lnTo>
                    <a:pt x="149" y="114"/>
                  </a:lnTo>
                  <a:lnTo>
                    <a:pt x="157" y="108"/>
                  </a:lnTo>
                  <a:lnTo>
                    <a:pt x="165" y="108"/>
                  </a:lnTo>
                  <a:lnTo>
                    <a:pt x="174" y="108"/>
                  </a:lnTo>
                  <a:lnTo>
                    <a:pt x="174" y="95"/>
                  </a:lnTo>
                  <a:lnTo>
                    <a:pt x="198" y="83"/>
                  </a:lnTo>
                  <a:lnTo>
                    <a:pt x="174" y="51"/>
                  </a:lnTo>
                  <a:lnTo>
                    <a:pt x="174" y="32"/>
                  </a:lnTo>
                  <a:lnTo>
                    <a:pt x="141" y="26"/>
                  </a:lnTo>
                  <a:lnTo>
                    <a:pt x="91" y="0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75" name="Freeform 114"/>
            <p:cNvSpPr>
              <a:spLocks/>
            </p:cNvSpPr>
            <p:nvPr/>
          </p:nvSpPr>
          <p:spPr bwMode="auto">
            <a:xfrm>
              <a:off x="2850" y="1599"/>
              <a:ext cx="264" cy="279"/>
            </a:xfrm>
            <a:custGeom>
              <a:avLst/>
              <a:gdLst>
                <a:gd name="T0" fmla="*/ 66 w 264"/>
                <a:gd name="T1" fmla="*/ 13 h 279"/>
                <a:gd name="T2" fmla="*/ 75 w 264"/>
                <a:gd name="T3" fmla="*/ 32 h 279"/>
                <a:gd name="T4" fmla="*/ 58 w 264"/>
                <a:gd name="T5" fmla="*/ 38 h 279"/>
                <a:gd name="T6" fmla="*/ 50 w 264"/>
                <a:gd name="T7" fmla="*/ 83 h 279"/>
                <a:gd name="T8" fmla="*/ 42 w 264"/>
                <a:gd name="T9" fmla="*/ 57 h 279"/>
                <a:gd name="T10" fmla="*/ 9 w 264"/>
                <a:gd name="T11" fmla="*/ 83 h 279"/>
                <a:gd name="T12" fmla="*/ 0 w 264"/>
                <a:gd name="T13" fmla="*/ 165 h 279"/>
                <a:gd name="T14" fmla="*/ 25 w 264"/>
                <a:gd name="T15" fmla="*/ 203 h 279"/>
                <a:gd name="T16" fmla="*/ 25 w 264"/>
                <a:gd name="T17" fmla="*/ 222 h 279"/>
                <a:gd name="T18" fmla="*/ 25 w 264"/>
                <a:gd name="T19" fmla="*/ 234 h 279"/>
                <a:gd name="T20" fmla="*/ 25 w 264"/>
                <a:gd name="T21" fmla="*/ 253 h 279"/>
                <a:gd name="T22" fmla="*/ 17 w 264"/>
                <a:gd name="T23" fmla="*/ 279 h 279"/>
                <a:gd name="T24" fmla="*/ 124 w 264"/>
                <a:gd name="T25" fmla="*/ 272 h 279"/>
                <a:gd name="T26" fmla="*/ 264 w 264"/>
                <a:gd name="T27" fmla="*/ 260 h 279"/>
                <a:gd name="T28" fmla="*/ 240 w 264"/>
                <a:gd name="T29" fmla="*/ 260 h 279"/>
                <a:gd name="T30" fmla="*/ 223 w 264"/>
                <a:gd name="T31" fmla="*/ 241 h 279"/>
                <a:gd name="T32" fmla="*/ 240 w 264"/>
                <a:gd name="T33" fmla="*/ 228 h 279"/>
                <a:gd name="T34" fmla="*/ 240 w 264"/>
                <a:gd name="T35" fmla="*/ 215 h 279"/>
                <a:gd name="T36" fmla="*/ 231 w 264"/>
                <a:gd name="T37" fmla="*/ 203 h 279"/>
                <a:gd name="T38" fmla="*/ 240 w 264"/>
                <a:gd name="T39" fmla="*/ 190 h 279"/>
                <a:gd name="T40" fmla="*/ 264 w 264"/>
                <a:gd name="T41" fmla="*/ 196 h 279"/>
                <a:gd name="T42" fmla="*/ 256 w 264"/>
                <a:gd name="T43" fmla="*/ 152 h 279"/>
                <a:gd name="T44" fmla="*/ 256 w 264"/>
                <a:gd name="T45" fmla="*/ 133 h 279"/>
                <a:gd name="T46" fmla="*/ 240 w 264"/>
                <a:gd name="T47" fmla="*/ 121 h 279"/>
                <a:gd name="T48" fmla="*/ 231 w 264"/>
                <a:gd name="T49" fmla="*/ 108 h 279"/>
                <a:gd name="T50" fmla="*/ 215 w 264"/>
                <a:gd name="T51" fmla="*/ 108 h 279"/>
                <a:gd name="T52" fmla="*/ 198 w 264"/>
                <a:gd name="T53" fmla="*/ 108 h 279"/>
                <a:gd name="T54" fmla="*/ 182 w 264"/>
                <a:gd name="T55" fmla="*/ 127 h 279"/>
                <a:gd name="T56" fmla="*/ 165 w 264"/>
                <a:gd name="T57" fmla="*/ 133 h 279"/>
                <a:gd name="T58" fmla="*/ 157 w 264"/>
                <a:gd name="T59" fmla="*/ 133 h 279"/>
                <a:gd name="T60" fmla="*/ 149 w 264"/>
                <a:gd name="T61" fmla="*/ 127 h 279"/>
                <a:gd name="T62" fmla="*/ 149 w 264"/>
                <a:gd name="T63" fmla="*/ 121 h 279"/>
                <a:gd name="T64" fmla="*/ 149 w 264"/>
                <a:gd name="T65" fmla="*/ 114 h 279"/>
                <a:gd name="T66" fmla="*/ 157 w 264"/>
                <a:gd name="T67" fmla="*/ 108 h 279"/>
                <a:gd name="T68" fmla="*/ 165 w 264"/>
                <a:gd name="T69" fmla="*/ 108 h 279"/>
                <a:gd name="T70" fmla="*/ 174 w 264"/>
                <a:gd name="T71" fmla="*/ 108 h 279"/>
                <a:gd name="T72" fmla="*/ 174 w 264"/>
                <a:gd name="T73" fmla="*/ 95 h 279"/>
                <a:gd name="T74" fmla="*/ 198 w 264"/>
                <a:gd name="T75" fmla="*/ 83 h 279"/>
                <a:gd name="T76" fmla="*/ 174 w 264"/>
                <a:gd name="T77" fmla="*/ 51 h 279"/>
                <a:gd name="T78" fmla="*/ 174 w 264"/>
                <a:gd name="T79" fmla="*/ 32 h 279"/>
                <a:gd name="T80" fmla="*/ 141 w 264"/>
                <a:gd name="T81" fmla="*/ 26 h 279"/>
                <a:gd name="T82" fmla="*/ 91 w 264"/>
                <a:gd name="T83" fmla="*/ 0 h 279"/>
                <a:gd name="T84" fmla="*/ 66 w 264"/>
                <a:gd name="T85" fmla="*/ 13 h 2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64"/>
                <a:gd name="T130" fmla="*/ 0 h 279"/>
                <a:gd name="T131" fmla="*/ 264 w 264"/>
                <a:gd name="T132" fmla="*/ 279 h 27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64" h="279">
                  <a:moveTo>
                    <a:pt x="66" y="13"/>
                  </a:moveTo>
                  <a:lnTo>
                    <a:pt x="75" y="32"/>
                  </a:lnTo>
                  <a:lnTo>
                    <a:pt x="58" y="38"/>
                  </a:lnTo>
                  <a:lnTo>
                    <a:pt x="50" y="83"/>
                  </a:lnTo>
                  <a:lnTo>
                    <a:pt x="42" y="57"/>
                  </a:lnTo>
                  <a:lnTo>
                    <a:pt x="9" y="83"/>
                  </a:lnTo>
                  <a:lnTo>
                    <a:pt x="0" y="165"/>
                  </a:lnTo>
                  <a:lnTo>
                    <a:pt x="25" y="203"/>
                  </a:lnTo>
                  <a:lnTo>
                    <a:pt x="25" y="222"/>
                  </a:lnTo>
                  <a:lnTo>
                    <a:pt x="25" y="234"/>
                  </a:lnTo>
                  <a:lnTo>
                    <a:pt x="25" y="253"/>
                  </a:lnTo>
                  <a:lnTo>
                    <a:pt x="17" y="279"/>
                  </a:lnTo>
                  <a:lnTo>
                    <a:pt x="124" y="272"/>
                  </a:lnTo>
                  <a:lnTo>
                    <a:pt x="264" y="260"/>
                  </a:lnTo>
                  <a:lnTo>
                    <a:pt x="240" y="260"/>
                  </a:lnTo>
                  <a:lnTo>
                    <a:pt x="223" y="241"/>
                  </a:lnTo>
                  <a:lnTo>
                    <a:pt x="240" y="228"/>
                  </a:lnTo>
                  <a:lnTo>
                    <a:pt x="240" y="215"/>
                  </a:lnTo>
                  <a:lnTo>
                    <a:pt x="231" y="203"/>
                  </a:lnTo>
                  <a:lnTo>
                    <a:pt x="240" y="190"/>
                  </a:lnTo>
                  <a:lnTo>
                    <a:pt x="264" y="196"/>
                  </a:lnTo>
                  <a:lnTo>
                    <a:pt x="256" y="152"/>
                  </a:lnTo>
                  <a:lnTo>
                    <a:pt x="256" y="133"/>
                  </a:lnTo>
                  <a:lnTo>
                    <a:pt x="240" y="121"/>
                  </a:lnTo>
                  <a:lnTo>
                    <a:pt x="231" y="108"/>
                  </a:lnTo>
                  <a:lnTo>
                    <a:pt x="215" y="108"/>
                  </a:lnTo>
                  <a:lnTo>
                    <a:pt x="198" y="108"/>
                  </a:lnTo>
                  <a:lnTo>
                    <a:pt x="182" y="127"/>
                  </a:lnTo>
                  <a:lnTo>
                    <a:pt x="165" y="133"/>
                  </a:lnTo>
                  <a:lnTo>
                    <a:pt x="157" y="133"/>
                  </a:lnTo>
                  <a:lnTo>
                    <a:pt x="149" y="127"/>
                  </a:lnTo>
                  <a:lnTo>
                    <a:pt x="149" y="121"/>
                  </a:lnTo>
                  <a:lnTo>
                    <a:pt x="149" y="114"/>
                  </a:lnTo>
                  <a:lnTo>
                    <a:pt x="157" y="108"/>
                  </a:lnTo>
                  <a:lnTo>
                    <a:pt x="165" y="108"/>
                  </a:lnTo>
                  <a:lnTo>
                    <a:pt x="174" y="108"/>
                  </a:lnTo>
                  <a:lnTo>
                    <a:pt x="174" y="95"/>
                  </a:lnTo>
                  <a:lnTo>
                    <a:pt x="198" y="83"/>
                  </a:lnTo>
                  <a:lnTo>
                    <a:pt x="174" y="51"/>
                  </a:lnTo>
                  <a:lnTo>
                    <a:pt x="174" y="32"/>
                  </a:lnTo>
                  <a:lnTo>
                    <a:pt x="141" y="26"/>
                  </a:lnTo>
                  <a:lnTo>
                    <a:pt x="91" y="0"/>
                  </a:lnTo>
                  <a:lnTo>
                    <a:pt x="66" y="13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4" name="Group 115"/>
          <p:cNvGrpSpPr>
            <a:grpSpLocks/>
          </p:cNvGrpSpPr>
          <p:nvPr/>
        </p:nvGrpSpPr>
        <p:grpSpPr bwMode="auto">
          <a:xfrm>
            <a:off x="3839046" y="3780223"/>
            <a:ext cx="359849" cy="616524"/>
            <a:chOff x="2561" y="1846"/>
            <a:chExt cx="281" cy="360"/>
          </a:xfrm>
          <a:solidFill>
            <a:schemeClr val="bg1"/>
          </a:solidFill>
        </p:grpSpPr>
        <p:sp>
          <p:nvSpPr>
            <p:cNvPr id="16572" name="Freeform 116"/>
            <p:cNvSpPr>
              <a:spLocks/>
            </p:cNvSpPr>
            <p:nvPr/>
          </p:nvSpPr>
          <p:spPr bwMode="auto">
            <a:xfrm>
              <a:off x="2561" y="1846"/>
              <a:ext cx="281" cy="360"/>
            </a:xfrm>
            <a:custGeom>
              <a:avLst/>
              <a:gdLst>
                <a:gd name="T0" fmla="*/ 50 w 281"/>
                <a:gd name="T1" fmla="*/ 19 h 360"/>
                <a:gd name="T2" fmla="*/ 215 w 281"/>
                <a:gd name="T3" fmla="*/ 0 h 360"/>
                <a:gd name="T4" fmla="*/ 240 w 281"/>
                <a:gd name="T5" fmla="*/ 44 h 360"/>
                <a:gd name="T6" fmla="*/ 273 w 281"/>
                <a:gd name="T7" fmla="*/ 228 h 360"/>
                <a:gd name="T8" fmla="*/ 281 w 281"/>
                <a:gd name="T9" fmla="*/ 253 h 360"/>
                <a:gd name="T10" fmla="*/ 256 w 281"/>
                <a:gd name="T11" fmla="*/ 303 h 360"/>
                <a:gd name="T12" fmla="*/ 256 w 281"/>
                <a:gd name="T13" fmla="*/ 335 h 360"/>
                <a:gd name="T14" fmla="*/ 232 w 281"/>
                <a:gd name="T15" fmla="*/ 335 h 360"/>
                <a:gd name="T16" fmla="*/ 232 w 281"/>
                <a:gd name="T17" fmla="*/ 360 h 360"/>
                <a:gd name="T18" fmla="*/ 199 w 281"/>
                <a:gd name="T19" fmla="*/ 348 h 360"/>
                <a:gd name="T20" fmla="*/ 182 w 281"/>
                <a:gd name="T21" fmla="*/ 354 h 360"/>
                <a:gd name="T22" fmla="*/ 157 w 281"/>
                <a:gd name="T23" fmla="*/ 354 h 360"/>
                <a:gd name="T24" fmla="*/ 141 w 281"/>
                <a:gd name="T25" fmla="*/ 310 h 360"/>
                <a:gd name="T26" fmla="*/ 108 w 281"/>
                <a:gd name="T27" fmla="*/ 297 h 360"/>
                <a:gd name="T28" fmla="*/ 108 w 281"/>
                <a:gd name="T29" fmla="*/ 247 h 360"/>
                <a:gd name="T30" fmla="*/ 75 w 281"/>
                <a:gd name="T31" fmla="*/ 253 h 360"/>
                <a:gd name="T32" fmla="*/ 58 w 281"/>
                <a:gd name="T33" fmla="*/ 221 h 360"/>
                <a:gd name="T34" fmla="*/ 0 w 281"/>
                <a:gd name="T35" fmla="*/ 177 h 360"/>
                <a:gd name="T36" fmla="*/ 42 w 281"/>
                <a:gd name="T37" fmla="*/ 120 h 360"/>
                <a:gd name="T38" fmla="*/ 25 w 281"/>
                <a:gd name="T39" fmla="*/ 88 h 360"/>
                <a:gd name="T40" fmla="*/ 75 w 281"/>
                <a:gd name="T41" fmla="*/ 82 h 360"/>
                <a:gd name="T42" fmla="*/ 75 w 281"/>
                <a:gd name="T43" fmla="*/ 44 h 360"/>
                <a:gd name="T44" fmla="*/ 50 w 281"/>
                <a:gd name="T45" fmla="*/ 19 h 3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1"/>
                <a:gd name="T70" fmla="*/ 0 h 360"/>
                <a:gd name="T71" fmla="*/ 281 w 281"/>
                <a:gd name="T72" fmla="*/ 360 h 36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1" h="360">
                  <a:moveTo>
                    <a:pt x="50" y="19"/>
                  </a:moveTo>
                  <a:lnTo>
                    <a:pt x="215" y="0"/>
                  </a:lnTo>
                  <a:lnTo>
                    <a:pt x="240" y="44"/>
                  </a:lnTo>
                  <a:lnTo>
                    <a:pt x="273" y="228"/>
                  </a:lnTo>
                  <a:lnTo>
                    <a:pt x="281" y="253"/>
                  </a:lnTo>
                  <a:lnTo>
                    <a:pt x="256" y="303"/>
                  </a:lnTo>
                  <a:lnTo>
                    <a:pt x="256" y="335"/>
                  </a:lnTo>
                  <a:lnTo>
                    <a:pt x="232" y="335"/>
                  </a:lnTo>
                  <a:lnTo>
                    <a:pt x="232" y="360"/>
                  </a:lnTo>
                  <a:lnTo>
                    <a:pt x="199" y="348"/>
                  </a:lnTo>
                  <a:lnTo>
                    <a:pt x="182" y="354"/>
                  </a:lnTo>
                  <a:lnTo>
                    <a:pt x="157" y="354"/>
                  </a:lnTo>
                  <a:lnTo>
                    <a:pt x="141" y="310"/>
                  </a:lnTo>
                  <a:lnTo>
                    <a:pt x="108" y="297"/>
                  </a:lnTo>
                  <a:lnTo>
                    <a:pt x="108" y="247"/>
                  </a:lnTo>
                  <a:lnTo>
                    <a:pt x="75" y="253"/>
                  </a:lnTo>
                  <a:lnTo>
                    <a:pt x="58" y="221"/>
                  </a:lnTo>
                  <a:lnTo>
                    <a:pt x="0" y="177"/>
                  </a:lnTo>
                  <a:lnTo>
                    <a:pt x="42" y="120"/>
                  </a:lnTo>
                  <a:lnTo>
                    <a:pt x="25" y="88"/>
                  </a:lnTo>
                  <a:lnTo>
                    <a:pt x="75" y="82"/>
                  </a:lnTo>
                  <a:lnTo>
                    <a:pt x="75" y="44"/>
                  </a:lnTo>
                  <a:lnTo>
                    <a:pt x="50" y="19"/>
                  </a:lnTo>
                  <a:close/>
                </a:path>
              </a:pathLst>
            </a:custGeom>
            <a:grpFill/>
            <a:ln w="12700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73" name="Freeform 117"/>
            <p:cNvSpPr>
              <a:spLocks/>
            </p:cNvSpPr>
            <p:nvPr/>
          </p:nvSpPr>
          <p:spPr bwMode="auto">
            <a:xfrm>
              <a:off x="2561" y="1846"/>
              <a:ext cx="281" cy="360"/>
            </a:xfrm>
            <a:custGeom>
              <a:avLst/>
              <a:gdLst>
                <a:gd name="T0" fmla="*/ 50 w 281"/>
                <a:gd name="T1" fmla="*/ 19 h 360"/>
                <a:gd name="T2" fmla="*/ 215 w 281"/>
                <a:gd name="T3" fmla="*/ 0 h 360"/>
                <a:gd name="T4" fmla="*/ 240 w 281"/>
                <a:gd name="T5" fmla="*/ 44 h 360"/>
                <a:gd name="T6" fmla="*/ 273 w 281"/>
                <a:gd name="T7" fmla="*/ 228 h 360"/>
                <a:gd name="T8" fmla="*/ 281 w 281"/>
                <a:gd name="T9" fmla="*/ 253 h 360"/>
                <a:gd name="T10" fmla="*/ 256 w 281"/>
                <a:gd name="T11" fmla="*/ 303 h 360"/>
                <a:gd name="T12" fmla="*/ 256 w 281"/>
                <a:gd name="T13" fmla="*/ 335 h 360"/>
                <a:gd name="T14" fmla="*/ 232 w 281"/>
                <a:gd name="T15" fmla="*/ 335 h 360"/>
                <a:gd name="T16" fmla="*/ 232 w 281"/>
                <a:gd name="T17" fmla="*/ 360 h 360"/>
                <a:gd name="T18" fmla="*/ 199 w 281"/>
                <a:gd name="T19" fmla="*/ 348 h 360"/>
                <a:gd name="T20" fmla="*/ 182 w 281"/>
                <a:gd name="T21" fmla="*/ 354 h 360"/>
                <a:gd name="T22" fmla="*/ 157 w 281"/>
                <a:gd name="T23" fmla="*/ 354 h 360"/>
                <a:gd name="T24" fmla="*/ 141 w 281"/>
                <a:gd name="T25" fmla="*/ 310 h 360"/>
                <a:gd name="T26" fmla="*/ 108 w 281"/>
                <a:gd name="T27" fmla="*/ 297 h 360"/>
                <a:gd name="T28" fmla="*/ 108 w 281"/>
                <a:gd name="T29" fmla="*/ 247 h 360"/>
                <a:gd name="T30" fmla="*/ 75 w 281"/>
                <a:gd name="T31" fmla="*/ 253 h 360"/>
                <a:gd name="T32" fmla="*/ 58 w 281"/>
                <a:gd name="T33" fmla="*/ 221 h 360"/>
                <a:gd name="T34" fmla="*/ 0 w 281"/>
                <a:gd name="T35" fmla="*/ 177 h 360"/>
                <a:gd name="T36" fmla="*/ 42 w 281"/>
                <a:gd name="T37" fmla="*/ 120 h 360"/>
                <a:gd name="T38" fmla="*/ 25 w 281"/>
                <a:gd name="T39" fmla="*/ 88 h 360"/>
                <a:gd name="T40" fmla="*/ 75 w 281"/>
                <a:gd name="T41" fmla="*/ 82 h 360"/>
                <a:gd name="T42" fmla="*/ 75 w 281"/>
                <a:gd name="T43" fmla="*/ 44 h 360"/>
                <a:gd name="T44" fmla="*/ 50 w 281"/>
                <a:gd name="T45" fmla="*/ 19 h 3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1"/>
                <a:gd name="T70" fmla="*/ 0 h 360"/>
                <a:gd name="T71" fmla="*/ 281 w 281"/>
                <a:gd name="T72" fmla="*/ 360 h 36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1" h="360">
                  <a:moveTo>
                    <a:pt x="50" y="19"/>
                  </a:moveTo>
                  <a:lnTo>
                    <a:pt x="215" y="0"/>
                  </a:lnTo>
                  <a:lnTo>
                    <a:pt x="240" y="44"/>
                  </a:lnTo>
                  <a:lnTo>
                    <a:pt x="273" y="228"/>
                  </a:lnTo>
                  <a:lnTo>
                    <a:pt x="281" y="253"/>
                  </a:lnTo>
                  <a:lnTo>
                    <a:pt x="256" y="303"/>
                  </a:lnTo>
                  <a:lnTo>
                    <a:pt x="256" y="335"/>
                  </a:lnTo>
                  <a:lnTo>
                    <a:pt x="232" y="335"/>
                  </a:lnTo>
                  <a:lnTo>
                    <a:pt x="232" y="360"/>
                  </a:lnTo>
                  <a:lnTo>
                    <a:pt x="199" y="348"/>
                  </a:lnTo>
                  <a:lnTo>
                    <a:pt x="182" y="354"/>
                  </a:lnTo>
                  <a:lnTo>
                    <a:pt x="157" y="354"/>
                  </a:lnTo>
                  <a:lnTo>
                    <a:pt x="141" y="310"/>
                  </a:lnTo>
                  <a:lnTo>
                    <a:pt x="108" y="297"/>
                  </a:lnTo>
                  <a:lnTo>
                    <a:pt x="108" y="247"/>
                  </a:lnTo>
                  <a:lnTo>
                    <a:pt x="75" y="253"/>
                  </a:lnTo>
                  <a:lnTo>
                    <a:pt x="58" y="221"/>
                  </a:lnTo>
                  <a:lnTo>
                    <a:pt x="0" y="177"/>
                  </a:lnTo>
                  <a:lnTo>
                    <a:pt x="42" y="120"/>
                  </a:lnTo>
                  <a:lnTo>
                    <a:pt x="25" y="88"/>
                  </a:lnTo>
                  <a:lnTo>
                    <a:pt x="75" y="82"/>
                  </a:lnTo>
                  <a:lnTo>
                    <a:pt x="75" y="44"/>
                  </a:lnTo>
                  <a:lnTo>
                    <a:pt x="50" y="19"/>
                  </a:lnTo>
                </a:path>
              </a:pathLst>
            </a:custGeom>
            <a:grpFill/>
            <a:ln w="12700" cmpd="sng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5" name="Group 118"/>
          <p:cNvGrpSpPr>
            <a:grpSpLocks/>
          </p:cNvGrpSpPr>
          <p:nvPr/>
        </p:nvGrpSpPr>
        <p:grpSpPr bwMode="auto">
          <a:xfrm>
            <a:off x="3497651" y="4027572"/>
            <a:ext cx="607130" cy="500234"/>
            <a:chOff x="2306" y="1991"/>
            <a:chExt cx="454" cy="291"/>
          </a:xfrm>
          <a:solidFill>
            <a:schemeClr val="bg1"/>
          </a:solidFill>
        </p:grpSpPr>
        <p:sp>
          <p:nvSpPr>
            <p:cNvPr id="16570" name="Freeform 119"/>
            <p:cNvSpPr>
              <a:spLocks/>
            </p:cNvSpPr>
            <p:nvPr/>
          </p:nvSpPr>
          <p:spPr bwMode="auto">
            <a:xfrm>
              <a:off x="2306" y="1991"/>
              <a:ext cx="454" cy="291"/>
            </a:xfrm>
            <a:custGeom>
              <a:avLst/>
              <a:gdLst>
                <a:gd name="T0" fmla="*/ 0 w 454"/>
                <a:gd name="T1" fmla="*/ 13 h 291"/>
                <a:gd name="T2" fmla="*/ 198 w 454"/>
                <a:gd name="T3" fmla="*/ 0 h 291"/>
                <a:gd name="T4" fmla="*/ 239 w 454"/>
                <a:gd name="T5" fmla="*/ 0 h 291"/>
                <a:gd name="T6" fmla="*/ 272 w 454"/>
                <a:gd name="T7" fmla="*/ 7 h 291"/>
                <a:gd name="T8" fmla="*/ 255 w 454"/>
                <a:gd name="T9" fmla="*/ 32 h 291"/>
                <a:gd name="T10" fmla="*/ 313 w 454"/>
                <a:gd name="T11" fmla="*/ 76 h 291"/>
                <a:gd name="T12" fmla="*/ 330 w 454"/>
                <a:gd name="T13" fmla="*/ 108 h 291"/>
                <a:gd name="T14" fmla="*/ 363 w 454"/>
                <a:gd name="T15" fmla="*/ 102 h 291"/>
                <a:gd name="T16" fmla="*/ 363 w 454"/>
                <a:gd name="T17" fmla="*/ 146 h 291"/>
                <a:gd name="T18" fmla="*/ 396 w 454"/>
                <a:gd name="T19" fmla="*/ 165 h 291"/>
                <a:gd name="T20" fmla="*/ 412 w 454"/>
                <a:gd name="T21" fmla="*/ 203 h 291"/>
                <a:gd name="T22" fmla="*/ 437 w 454"/>
                <a:gd name="T23" fmla="*/ 209 h 291"/>
                <a:gd name="T24" fmla="*/ 454 w 454"/>
                <a:gd name="T25" fmla="*/ 228 h 291"/>
                <a:gd name="T26" fmla="*/ 421 w 454"/>
                <a:gd name="T27" fmla="*/ 253 h 291"/>
                <a:gd name="T28" fmla="*/ 412 w 454"/>
                <a:gd name="T29" fmla="*/ 279 h 291"/>
                <a:gd name="T30" fmla="*/ 371 w 454"/>
                <a:gd name="T31" fmla="*/ 291 h 291"/>
                <a:gd name="T32" fmla="*/ 379 w 454"/>
                <a:gd name="T33" fmla="*/ 260 h 291"/>
                <a:gd name="T34" fmla="*/ 206 w 454"/>
                <a:gd name="T35" fmla="*/ 266 h 291"/>
                <a:gd name="T36" fmla="*/ 82 w 454"/>
                <a:gd name="T37" fmla="*/ 279 h 291"/>
                <a:gd name="T38" fmla="*/ 82 w 454"/>
                <a:gd name="T39" fmla="*/ 247 h 291"/>
                <a:gd name="T40" fmla="*/ 74 w 454"/>
                <a:gd name="T41" fmla="*/ 158 h 291"/>
                <a:gd name="T42" fmla="*/ 66 w 454"/>
                <a:gd name="T43" fmla="*/ 108 h 291"/>
                <a:gd name="T44" fmla="*/ 24 w 454"/>
                <a:gd name="T45" fmla="*/ 83 h 291"/>
                <a:gd name="T46" fmla="*/ 41 w 454"/>
                <a:gd name="T47" fmla="*/ 64 h 291"/>
                <a:gd name="T48" fmla="*/ 24 w 454"/>
                <a:gd name="T49" fmla="*/ 51 h 291"/>
                <a:gd name="T50" fmla="*/ 0 w 454"/>
                <a:gd name="T51" fmla="*/ 13 h 29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54"/>
                <a:gd name="T79" fmla="*/ 0 h 291"/>
                <a:gd name="T80" fmla="*/ 454 w 454"/>
                <a:gd name="T81" fmla="*/ 291 h 29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54" h="291">
                  <a:moveTo>
                    <a:pt x="0" y="13"/>
                  </a:moveTo>
                  <a:lnTo>
                    <a:pt x="198" y="0"/>
                  </a:lnTo>
                  <a:lnTo>
                    <a:pt x="239" y="0"/>
                  </a:lnTo>
                  <a:lnTo>
                    <a:pt x="272" y="7"/>
                  </a:lnTo>
                  <a:lnTo>
                    <a:pt x="255" y="32"/>
                  </a:lnTo>
                  <a:lnTo>
                    <a:pt x="313" y="76"/>
                  </a:lnTo>
                  <a:lnTo>
                    <a:pt x="330" y="108"/>
                  </a:lnTo>
                  <a:lnTo>
                    <a:pt x="363" y="102"/>
                  </a:lnTo>
                  <a:lnTo>
                    <a:pt x="363" y="146"/>
                  </a:lnTo>
                  <a:lnTo>
                    <a:pt x="396" y="165"/>
                  </a:lnTo>
                  <a:lnTo>
                    <a:pt x="412" y="203"/>
                  </a:lnTo>
                  <a:lnTo>
                    <a:pt x="437" y="209"/>
                  </a:lnTo>
                  <a:lnTo>
                    <a:pt x="454" y="228"/>
                  </a:lnTo>
                  <a:lnTo>
                    <a:pt x="421" y="253"/>
                  </a:lnTo>
                  <a:lnTo>
                    <a:pt x="412" y="279"/>
                  </a:lnTo>
                  <a:lnTo>
                    <a:pt x="371" y="291"/>
                  </a:lnTo>
                  <a:lnTo>
                    <a:pt x="379" y="260"/>
                  </a:lnTo>
                  <a:lnTo>
                    <a:pt x="206" y="266"/>
                  </a:lnTo>
                  <a:lnTo>
                    <a:pt x="82" y="279"/>
                  </a:lnTo>
                  <a:lnTo>
                    <a:pt x="82" y="247"/>
                  </a:lnTo>
                  <a:lnTo>
                    <a:pt x="74" y="158"/>
                  </a:lnTo>
                  <a:lnTo>
                    <a:pt x="66" y="108"/>
                  </a:lnTo>
                  <a:lnTo>
                    <a:pt x="24" y="83"/>
                  </a:lnTo>
                  <a:lnTo>
                    <a:pt x="41" y="64"/>
                  </a:lnTo>
                  <a:lnTo>
                    <a:pt x="24" y="51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71" name="Freeform 120"/>
            <p:cNvSpPr>
              <a:spLocks/>
            </p:cNvSpPr>
            <p:nvPr/>
          </p:nvSpPr>
          <p:spPr bwMode="auto">
            <a:xfrm>
              <a:off x="2306" y="1991"/>
              <a:ext cx="454" cy="291"/>
            </a:xfrm>
            <a:custGeom>
              <a:avLst/>
              <a:gdLst>
                <a:gd name="T0" fmla="*/ 0 w 454"/>
                <a:gd name="T1" fmla="*/ 13 h 291"/>
                <a:gd name="T2" fmla="*/ 198 w 454"/>
                <a:gd name="T3" fmla="*/ 0 h 291"/>
                <a:gd name="T4" fmla="*/ 239 w 454"/>
                <a:gd name="T5" fmla="*/ 0 h 291"/>
                <a:gd name="T6" fmla="*/ 272 w 454"/>
                <a:gd name="T7" fmla="*/ 7 h 291"/>
                <a:gd name="T8" fmla="*/ 255 w 454"/>
                <a:gd name="T9" fmla="*/ 32 h 291"/>
                <a:gd name="T10" fmla="*/ 313 w 454"/>
                <a:gd name="T11" fmla="*/ 76 h 291"/>
                <a:gd name="T12" fmla="*/ 330 w 454"/>
                <a:gd name="T13" fmla="*/ 108 h 291"/>
                <a:gd name="T14" fmla="*/ 363 w 454"/>
                <a:gd name="T15" fmla="*/ 102 h 291"/>
                <a:gd name="T16" fmla="*/ 363 w 454"/>
                <a:gd name="T17" fmla="*/ 146 h 291"/>
                <a:gd name="T18" fmla="*/ 396 w 454"/>
                <a:gd name="T19" fmla="*/ 165 h 291"/>
                <a:gd name="T20" fmla="*/ 412 w 454"/>
                <a:gd name="T21" fmla="*/ 203 h 291"/>
                <a:gd name="T22" fmla="*/ 437 w 454"/>
                <a:gd name="T23" fmla="*/ 209 h 291"/>
                <a:gd name="T24" fmla="*/ 454 w 454"/>
                <a:gd name="T25" fmla="*/ 228 h 291"/>
                <a:gd name="T26" fmla="*/ 421 w 454"/>
                <a:gd name="T27" fmla="*/ 253 h 291"/>
                <a:gd name="T28" fmla="*/ 412 w 454"/>
                <a:gd name="T29" fmla="*/ 279 h 291"/>
                <a:gd name="T30" fmla="*/ 371 w 454"/>
                <a:gd name="T31" fmla="*/ 291 h 291"/>
                <a:gd name="T32" fmla="*/ 379 w 454"/>
                <a:gd name="T33" fmla="*/ 260 h 291"/>
                <a:gd name="T34" fmla="*/ 206 w 454"/>
                <a:gd name="T35" fmla="*/ 266 h 291"/>
                <a:gd name="T36" fmla="*/ 82 w 454"/>
                <a:gd name="T37" fmla="*/ 279 h 291"/>
                <a:gd name="T38" fmla="*/ 82 w 454"/>
                <a:gd name="T39" fmla="*/ 247 h 291"/>
                <a:gd name="T40" fmla="*/ 74 w 454"/>
                <a:gd name="T41" fmla="*/ 158 h 291"/>
                <a:gd name="T42" fmla="*/ 66 w 454"/>
                <a:gd name="T43" fmla="*/ 108 h 291"/>
                <a:gd name="T44" fmla="*/ 24 w 454"/>
                <a:gd name="T45" fmla="*/ 83 h 291"/>
                <a:gd name="T46" fmla="*/ 41 w 454"/>
                <a:gd name="T47" fmla="*/ 64 h 291"/>
                <a:gd name="T48" fmla="*/ 24 w 454"/>
                <a:gd name="T49" fmla="*/ 51 h 291"/>
                <a:gd name="T50" fmla="*/ 0 w 454"/>
                <a:gd name="T51" fmla="*/ 13 h 29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54"/>
                <a:gd name="T79" fmla="*/ 0 h 291"/>
                <a:gd name="T80" fmla="*/ 454 w 454"/>
                <a:gd name="T81" fmla="*/ 291 h 29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54" h="291">
                  <a:moveTo>
                    <a:pt x="0" y="13"/>
                  </a:moveTo>
                  <a:lnTo>
                    <a:pt x="198" y="0"/>
                  </a:lnTo>
                  <a:lnTo>
                    <a:pt x="239" y="0"/>
                  </a:lnTo>
                  <a:lnTo>
                    <a:pt x="272" y="7"/>
                  </a:lnTo>
                  <a:lnTo>
                    <a:pt x="255" y="32"/>
                  </a:lnTo>
                  <a:lnTo>
                    <a:pt x="313" y="76"/>
                  </a:lnTo>
                  <a:lnTo>
                    <a:pt x="330" y="108"/>
                  </a:lnTo>
                  <a:lnTo>
                    <a:pt x="363" y="102"/>
                  </a:lnTo>
                  <a:lnTo>
                    <a:pt x="363" y="146"/>
                  </a:lnTo>
                  <a:lnTo>
                    <a:pt x="396" y="165"/>
                  </a:lnTo>
                  <a:lnTo>
                    <a:pt x="412" y="203"/>
                  </a:lnTo>
                  <a:lnTo>
                    <a:pt x="437" y="209"/>
                  </a:lnTo>
                  <a:lnTo>
                    <a:pt x="454" y="228"/>
                  </a:lnTo>
                  <a:lnTo>
                    <a:pt x="421" y="253"/>
                  </a:lnTo>
                  <a:lnTo>
                    <a:pt x="412" y="279"/>
                  </a:lnTo>
                  <a:lnTo>
                    <a:pt x="371" y="291"/>
                  </a:lnTo>
                  <a:lnTo>
                    <a:pt x="379" y="260"/>
                  </a:lnTo>
                  <a:lnTo>
                    <a:pt x="206" y="266"/>
                  </a:lnTo>
                  <a:lnTo>
                    <a:pt x="82" y="279"/>
                  </a:lnTo>
                  <a:lnTo>
                    <a:pt x="82" y="247"/>
                  </a:lnTo>
                  <a:lnTo>
                    <a:pt x="74" y="158"/>
                  </a:lnTo>
                  <a:lnTo>
                    <a:pt x="66" y="108"/>
                  </a:lnTo>
                  <a:lnTo>
                    <a:pt x="24" y="83"/>
                  </a:lnTo>
                  <a:lnTo>
                    <a:pt x="41" y="64"/>
                  </a:lnTo>
                  <a:lnTo>
                    <a:pt x="24" y="51"/>
                  </a:lnTo>
                  <a:lnTo>
                    <a:pt x="0" y="13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6426" name="Freeform 121"/>
          <p:cNvSpPr>
            <a:spLocks/>
          </p:cNvSpPr>
          <p:nvPr/>
        </p:nvSpPr>
        <p:spPr bwMode="auto">
          <a:xfrm>
            <a:off x="4160142" y="3822679"/>
            <a:ext cx="298951" cy="478083"/>
          </a:xfrm>
          <a:custGeom>
            <a:avLst/>
            <a:gdLst>
              <a:gd name="T0" fmla="*/ 0 w 223"/>
              <a:gd name="T1" fmla="*/ 19 h 278"/>
              <a:gd name="T2" fmla="*/ 25 w 223"/>
              <a:gd name="T3" fmla="*/ 32 h 278"/>
              <a:gd name="T4" fmla="*/ 49 w 223"/>
              <a:gd name="T5" fmla="*/ 26 h 278"/>
              <a:gd name="T6" fmla="*/ 58 w 223"/>
              <a:gd name="T7" fmla="*/ 19 h 278"/>
              <a:gd name="T8" fmla="*/ 66 w 223"/>
              <a:gd name="T9" fmla="*/ 7 h 278"/>
              <a:gd name="T10" fmla="*/ 173 w 223"/>
              <a:gd name="T11" fmla="*/ 0 h 278"/>
              <a:gd name="T12" fmla="*/ 223 w 223"/>
              <a:gd name="T13" fmla="*/ 196 h 278"/>
              <a:gd name="T14" fmla="*/ 223 w 223"/>
              <a:gd name="T15" fmla="*/ 196 h 278"/>
              <a:gd name="T16" fmla="*/ 181 w 223"/>
              <a:gd name="T17" fmla="*/ 209 h 278"/>
              <a:gd name="T18" fmla="*/ 157 w 223"/>
              <a:gd name="T19" fmla="*/ 259 h 278"/>
              <a:gd name="T20" fmla="*/ 115 w 223"/>
              <a:gd name="T21" fmla="*/ 253 h 278"/>
              <a:gd name="T22" fmla="*/ 74 w 223"/>
              <a:gd name="T23" fmla="*/ 272 h 278"/>
              <a:gd name="T24" fmla="*/ 16 w 223"/>
              <a:gd name="T25" fmla="*/ 278 h 278"/>
              <a:gd name="T26" fmla="*/ 41 w 223"/>
              <a:gd name="T27" fmla="*/ 228 h 278"/>
              <a:gd name="T28" fmla="*/ 33 w 223"/>
              <a:gd name="T29" fmla="*/ 196 h 278"/>
              <a:gd name="T30" fmla="*/ 0 w 223"/>
              <a:gd name="T31" fmla="*/ 19 h 27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23"/>
              <a:gd name="T49" fmla="*/ 0 h 278"/>
              <a:gd name="T50" fmla="*/ 223 w 223"/>
              <a:gd name="T51" fmla="*/ 278 h 27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23" h="278">
                <a:moveTo>
                  <a:pt x="0" y="19"/>
                </a:moveTo>
                <a:lnTo>
                  <a:pt x="25" y="32"/>
                </a:lnTo>
                <a:lnTo>
                  <a:pt x="49" y="26"/>
                </a:lnTo>
                <a:lnTo>
                  <a:pt x="58" y="19"/>
                </a:lnTo>
                <a:lnTo>
                  <a:pt x="66" y="7"/>
                </a:lnTo>
                <a:lnTo>
                  <a:pt x="173" y="0"/>
                </a:lnTo>
                <a:lnTo>
                  <a:pt x="223" y="196"/>
                </a:lnTo>
                <a:lnTo>
                  <a:pt x="181" y="209"/>
                </a:lnTo>
                <a:lnTo>
                  <a:pt x="157" y="259"/>
                </a:lnTo>
                <a:lnTo>
                  <a:pt x="115" y="253"/>
                </a:lnTo>
                <a:lnTo>
                  <a:pt x="74" y="272"/>
                </a:lnTo>
                <a:lnTo>
                  <a:pt x="16" y="278"/>
                </a:lnTo>
                <a:lnTo>
                  <a:pt x="41" y="228"/>
                </a:lnTo>
                <a:lnTo>
                  <a:pt x="33" y="196"/>
                </a:lnTo>
                <a:lnTo>
                  <a:pt x="0" y="19"/>
                </a:lnTo>
                <a:close/>
              </a:path>
            </a:pathLst>
          </a:custGeom>
          <a:solidFill>
            <a:schemeClr val="bg1"/>
          </a:solidFill>
          <a:ln w="12700" cmpd="sng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27" name="Freeform 122"/>
          <p:cNvSpPr>
            <a:spLocks/>
          </p:cNvSpPr>
          <p:nvPr/>
        </p:nvSpPr>
        <p:spPr bwMode="auto">
          <a:xfrm>
            <a:off x="4150916" y="3822679"/>
            <a:ext cx="308179" cy="478083"/>
          </a:xfrm>
          <a:custGeom>
            <a:avLst/>
            <a:gdLst>
              <a:gd name="T0" fmla="*/ 0 w 167"/>
              <a:gd name="T1" fmla="*/ 16 h 259"/>
              <a:gd name="T2" fmla="*/ 23 w 167"/>
              <a:gd name="T3" fmla="*/ 30 h 259"/>
              <a:gd name="T4" fmla="*/ 41 w 167"/>
              <a:gd name="T5" fmla="*/ 24 h 259"/>
              <a:gd name="T6" fmla="*/ 47 w 167"/>
              <a:gd name="T7" fmla="*/ 18 h 259"/>
              <a:gd name="T8" fmla="*/ 53 w 167"/>
              <a:gd name="T9" fmla="*/ 7 h 259"/>
              <a:gd name="T10" fmla="*/ 131 w 167"/>
              <a:gd name="T11" fmla="*/ 0 h 259"/>
              <a:gd name="T12" fmla="*/ 167 w 167"/>
              <a:gd name="T13" fmla="*/ 183 h 259"/>
              <a:gd name="T14" fmla="*/ 167 w 167"/>
              <a:gd name="T15" fmla="*/ 183 h 259"/>
              <a:gd name="T16" fmla="*/ 136 w 167"/>
              <a:gd name="T17" fmla="*/ 195 h 259"/>
              <a:gd name="T18" fmla="*/ 119 w 167"/>
              <a:gd name="T19" fmla="*/ 241 h 259"/>
              <a:gd name="T20" fmla="*/ 89 w 167"/>
              <a:gd name="T21" fmla="*/ 236 h 259"/>
              <a:gd name="T22" fmla="*/ 59 w 167"/>
              <a:gd name="T23" fmla="*/ 253 h 259"/>
              <a:gd name="T24" fmla="*/ 9 w 167"/>
              <a:gd name="T25" fmla="*/ 259 h 259"/>
              <a:gd name="T26" fmla="*/ 27 w 167"/>
              <a:gd name="T27" fmla="*/ 213 h 259"/>
              <a:gd name="T28" fmla="*/ 16 w 167"/>
              <a:gd name="T29" fmla="*/ 175 h 259"/>
              <a:gd name="T30" fmla="*/ 0 w 167"/>
              <a:gd name="T31" fmla="*/ 33 h 25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67"/>
              <a:gd name="T49" fmla="*/ 0 h 259"/>
              <a:gd name="T50" fmla="*/ 167 w 167"/>
              <a:gd name="T51" fmla="*/ 259 h 25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67" h="259">
                <a:moveTo>
                  <a:pt x="0" y="16"/>
                </a:moveTo>
                <a:lnTo>
                  <a:pt x="23" y="30"/>
                </a:lnTo>
                <a:lnTo>
                  <a:pt x="41" y="24"/>
                </a:lnTo>
                <a:lnTo>
                  <a:pt x="47" y="18"/>
                </a:lnTo>
                <a:lnTo>
                  <a:pt x="53" y="7"/>
                </a:lnTo>
                <a:lnTo>
                  <a:pt x="131" y="0"/>
                </a:lnTo>
                <a:lnTo>
                  <a:pt x="167" y="183"/>
                </a:lnTo>
                <a:lnTo>
                  <a:pt x="136" y="195"/>
                </a:lnTo>
                <a:lnTo>
                  <a:pt x="119" y="241"/>
                </a:lnTo>
                <a:lnTo>
                  <a:pt x="89" y="236"/>
                </a:lnTo>
                <a:lnTo>
                  <a:pt x="59" y="253"/>
                </a:lnTo>
                <a:lnTo>
                  <a:pt x="9" y="259"/>
                </a:lnTo>
                <a:lnTo>
                  <a:pt x="27" y="213"/>
                </a:lnTo>
                <a:lnTo>
                  <a:pt x="16" y="175"/>
                </a:lnTo>
                <a:lnTo>
                  <a:pt x="0" y="33"/>
                </a:lnTo>
              </a:path>
            </a:pathLst>
          </a:custGeom>
          <a:solidFill>
            <a:schemeClr val="bg1"/>
          </a:solidFill>
          <a:ln w="12700" cmpd="sng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428" name="Group 123"/>
          <p:cNvGrpSpPr>
            <a:grpSpLocks/>
          </p:cNvGrpSpPr>
          <p:nvPr/>
        </p:nvGrpSpPr>
        <p:grpSpPr bwMode="auto">
          <a:xfrm>
            <a:off x="4392661" y="3726693"/>
            <a:ext cx="385684" cy="433782"/>
            <a:chOff x="2974" y="1814"/>
            <a:chExt cx="289" cy="253"/>
          </a:xfrm>
          <a:solidFill>
            <a:schemeClr val="bg1"/>
          </a:solidFill>
        </p:grpSpPr>
        <p:sp>
          <p:nvSpPr>
            <p:cNvPr id="16568" name="Freeform 124"/>
            <p:cNvSpPr>
              <a:spLocks/>
            </p:cNvSpPr>
            <p:nvPr/>
          </p:nvSpPr>
          <p:spPr bwMode="auto">
            <a:xfrm>
              <a:off x="2974" y="1814"/>
              <a:ext cx="289" cy="253"/>
            </a:xfrm>
            <a:custGeom>
              <a:avLst/>
              <a:gdLst>
                <a:gd name="T0" fmla="*/ 0 w 289"/>
                <a:gd name="T1" fmla="*/ 57 h 253"/>
                <a:gd name="T2" fmla="*/ 132 w 289"/>
                <a:gd name="T3" fmla="*/ 45 h 253"/>
                <a:gd name="T4" fmla="*/ 157 w 289"/>
                <a:gd name="T5" fmla="*/ 51 h 253"/>
                <a:gd name="T6" fmla="*/ 215 w 289"/>
                <a:gd name="T7" fmla="*/ 26 h 253"/>
                <a:gd name="T8" fmla="*/ 231 w 289"/>
                <a:gd name="T9" fmla="*/ 7 h 253"/>
                <a:gd name="T10" fmla="*/ 264 w 289"/>
                <a:gd name="T11" fmla="*/ 0 h 253"/>
                <a:gd name="T12" fmla="*/ 289 w 289"/>
                <a:gd name="T13" fmla="*/ 95 h 253"/>
                <a:gd name="T14" fmla="*/ 273 w 289"/>
                <a:gd name="T15" fmla="*/ 108 h 253"/>
                <a:gd name="T16" fmla="*/ 273 w 289"/>
                <a:gd name="T17" fmla="*/ 171 h 253"/>
                <a:gd name="T18" fmla="*/ 248 w 289"/>
                <a:gd name="T19" fmla="*/ 177 h 253"/>
                <a:gd name="T20" fmla="*/ 231 w 289"/>
                <a:gd name="T21" fmla="*/ 215 h 253"/>
                <a:gd name="T22" fmla="*/ 207 w 289"/>
                <a:gd name="T23" fmla="*/ 209 h 253"/>
                <a:gd name="T24" fmla="*/ 198 w 289"/>
                <a:gd name="T25" fmla="*/ 253 h 253"/>
                <a:gd name="T26" fmla="*/ 173 w 289"/>
                <a:gd name="T27" fmla="*/ 234 h 253"/>
                <a:gd name="T28" fmla="*/ 107 w 289"/>
                <a:gd name="T29" fmla="*/ 247 h 253"/>
                <a:gd name="T30" fmla="*/ 83 w 289"/>
                <a:gd name="T31" fmla="*/ 228 h 253"/>
                <a:gd name="T32" fmla="*/ 41 w 289"/>
                <a:gd name="T33" fmla="*/ 228 h 253"/>
                <a:gd name="T34" fmla="*/ 25 w 289"/>
                <a:gd name="T35" fmla="*/ 158 h 253"/>
                <a:gd name="T36" fmla="*/ 0 w 289"/>
                <a:gd name="T37" fmla="*/ 57 h 2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9"/>
                <a:gd name="T58" fmla="*/ 0 h 253"/>
                <a:gd name="T59" fmla="*/ 289 w 289"/>
                <a:gd name="T60" fmla="*/ 253 h 2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9" h="253">
                  <a:moveTo>
                    <a:pt x="0" y="57"/>
                  </a:moveTo>
                  <a:lnTo>
                    <a:pt x="132" y="45"/>
                  </a:lnTo>
                  <a:lnTo>
                    <a:pt x="157" y="51"/>
                  </a:lnTo>
                  <a:lnTo>
                    <a:pt x="215" y="26"/>
                  </a:lnTo>
                  <a:lnTo>
                    <a:pt x="231" y="7"/>
                  </a:lnTo>
                  <a:lnTo>
                    <a:pt x="264" y="0"/>
                  </a:lnTo>
                  <a:lnTo>
                    <a:pt x="289" y="95"/>
                  </a:lnTo>
                  <a:lnTo>
                    <a:pt x="273" y="108"/>
                  </a:lnTo>
                  <a:lnTo>
                    <a:pt x="273" y="171"/>
                  </a:lnTo>
                  <a:lnTo>
                    <a:pt x="248" y="177"/>
                  </a:lnTo>
                  <a:lnTo>
                    <a:pt x="231" y="215"/>
                  </a:lnTo>
                  <a:lnTo>
                    <a:pt x="207" y="209"/>
                  </a:lnTo>
                  <a:lnTo>
                    <a:pt x="198" y="253"/>
                  </a:lnTo>
                  <a:lnTo>
                    <a:pt x="173" y="234"/>
                  </a:lnTo>
                  <a:lnTo>
                    <a:pt x="107" y="247"/>
                  </a:lnTo>
                  <a:lnTo>
                    <a:pt x="83" y="228"/>
                  </a:lnTo>
                  <a:lnTo>
                    <a:pt x="41" y="228"/>
                  </a:lnTo>
                  <a:lnTo>
                    <a:pt x="25" y="158"/>
                  </a:lnTo>
                  <a:lnTo>
                    <a:pt x="0" y="5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69" name="Freeform 125"/>
            <p:cNvSpPr>
              <a:spLocks/>
            </p:cNvSpPr>
            <p:nvPr/>
          </p:nvSpPr>
          <p:spPr bwMode="auto">
            <a:xfrm>
              <a:off x="2974" y="1814"/>
              <a:ext cx="289" cy="253"/>
            </a:xfrm>
            <a:custGeom>
              <a:avLst/>
              <a:gdLst>
                <a:gd name="T0" fmla="*/ 0 w 289"/>
                <a:gd name="T1" fmla="*/ 57 h 253"/>
                <a:gd name="T2" fmla="*/ 132 w 289"/>
                <a:gd name="T3" fmla="*/ 45 h 253"/>
                <a:gd name="T4" fmla="*/ 157 w 289"/>
                <a:gd name="T5" fmla="*/ 51 h 253"/>
                <a:gd name="T6" fmla="*/ 215 w 289"/>
                <a:gd name="T7" fmla="*/ 26 h 253"/>
                <a:gd name="T8" fmla="*/ 231 w 289"/>
                <a:gd name="T9" fmla="*/ 7 h 253"/>
                <a:gd name="T10" fmla="*/ 264 w 289"/>
                <a:gd name="T11" fmla="*/ 0 h 253"/>
                <a:gd name="T12" fmla="*/ 289 w 289"/>
                <a:gd name="T13" fmla="*/ 95 h 253"/>
                <a:gd name="T14" fmla="*/ 273 w 289"/>
                <a:gd name="T15" fmla="*/ 108 h 253"/>
                <a:gd name="T16" fmla="*/ 273 w 289"/>
                <a:gd name="T17" fmla="*/ 171 h 253"/>
                <a:gd name="T18" fmla="*/ 248 w 289"/>
                <a:gd name="T19" fmla="*/ 177 h 253"/>
                <a:gd name="T20" fmla="*/ 231 w 289"/>
                <a:gd name="T21" fmla="*/ 215 h 253"/>
                <a:gd name="T22" fmla="*/ 207 w 289"/>
                <a:gd name="T23" fmla="*/ 209 h 253"/>
                <a:gd name="T24" fmla="*/ 198 w 289"/>
                <a:gd name="T25" fmla="*/ 253 h 253"/>
                <a:gd name="T26" fmla="*/ 173 w 289"/>
                <a:gd name="T27" fmla="*/ 234 h 253"/>
                <a:gd name="T28" fmla="*/ 107 w 289"/>
                <a:gd name="T29" fmla="*/ 247 h 253"/>
                <a:gd name="T30" fmla="*/ 83 w 289"/>
                <a:gd name="T31" fmla="*/ 228 h 253"/>
                <a:gd name="T32" fmla="*/ 41 w 289"/>
                <a:gd name="T33" fmla="*/ 228 h 253"/>
                <a:gd name="T34" fmla="*/ 25 w 289"/>
                <a:gd name="T35" fmla="*/ 158 h 253"/>
                <a:gd name="T36" fmla="*/ 0 w 289"/>
                <a:gd name="T37" fmla="*/ 57 h 2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9"/>
                <a:gd name="T58" fmla="*/ 0 h 253"/>
                <a:gd name="T59" fmla="*/ 289 w 289"/>
                <a:gd name="T60" fmla="*/ 253 h 2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9" h="253">
                  <a:moveTo>
                    <a:pt x="0" y="57"/>
                  </a:moveTo>
                  <a:lnTo>
                    <a:pt x="132" y="45"/>
                  </a:lnTo>
                  <a:lnTo>
                    <a:pt x="157" y="51"/>
                  </a:lnTo>
                  <a:lnTo>
                    <a:pt x="215" y="26"/>
                  </a:lnTo>
                  <a:lnTo>
                    <a:pt x="231" y="7"/>
                  </a:lnTo>
                  <a:lnTo>
                    <a:pt x="264" y="0"/>
                  </a:lnTo>
                  <a:lnTo>
                    <a:pt x="289" y="95"/>
                  </a:lnTo>
                  <a:lnTo>
                    <a:pt x="273" y="108"/>
                  </a:lnTo>
                  <a:lnTo>
                    <a:pt x="273" y="171"/>
                  </a:lnTo>
                  <a:lnTo>
                    <a:pt x="248" y="177"/>
                  </a:lnTo>
                  <a:lnTo>
                    <a:pt x="231" y="215"/>
                  </a:lnTo>
                  <a:lnTo>
                    <a:pt x="207" y="209"/>
                  </a:lnTo>
                  <a:lnTo>
                    <a:pt x="198" y="253"/>
                  </a:lnTo>
                  <a:lnTo>
                    <a:pt x="173" y="234"/>
                  </a:lnTo>
                  <a:lnTo>
                    <a:pt x="107" y="247"/>
                  </a:lnTo>
                  <a:lnTo>
                    <a:pt x="83" y="228"/>
                  </a:lnTo>
                  <a:lnTo>
                    <a:pt x="41" y="228"/>
                  </a:lnTo>
                  <a:lnTo>
                    <a:pt x="25" y="158"/>
                  </a:lnTo>
                  <a:lnTo>
                    <a:pt x="0" y="57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29" name="Group 126"/>
          <p:cNvGrpSpPr>
            <a:grpSpLocks/>
          </p:cNvGrpSpPr>
          <p:nvPr/>
        </p:nvGrpSpPr>
        <p:grpSpPr bwMode="auto">
          <a:xfrm>
            <a:off x="4049420" y="4116174"/>
            <a:ext cx="675409" cy="369176"/>
            <a:chOff x="2718" y="2042"/>
            <a:chExt cx="504" cy="215"/>
          </a:xfrm>
          <a:solidFill>
            <a:schemeClr val="bg1"/>
          </a:solidFill>
        </p:grpSpPr>
        <p:sp>
          <p:nvSpPr>
            <p:cNvPr id="16566" name="Freeform 127"/>
            <p:cNvSpPr>
              <a:spLocks/>
            </p:cNvSpPr>
            <p:nvPr/>
          </p:nvSpPr>
          <p:spPr bwMode="auto">
            <a:xfrm>
              <a:off x="2718" y="2042"/>
              <a:ext cx="504" cy="215"/>
            </a:xfrm>
            <a:custGeom>
              <a:avLst/>
              <a:gdLst>
                <a:gd name="T0" fmla="*/ 0 w 504"/>
                <a:gd name="T1" fmla="*/ 215 h 215"/>
                <a:gd name="T2" fmla="*/ 124 w 504"/>
                <a:gd name="T3" fmla="*/ 202 h 215"/>
                <a:gd name="T4" fmla="*/ 124 w 504"/>
                <a:gd name="T5" fmla="*/ 190 h 215"/>
                <a:gd name="T6" fmla="*/ 421 w 504"/>
                <a:gd name="T7" fmla="*/ 158 h 215"/>
                <a:gd name="T8" fmla="*/ 429 w 504"/>
                <a:gd name="T9" fmla="*/ 145 h 215"/>
                <a:gd name="T10" fmla="*/ 471 w 504"/>
                <a:gd name="T11" fmla="*/ 133 h 215"/>
                <a:gd name="T12" fmla="*/ 471 w 504"/>
                <a:gd name="T13" fmla="*/ 114 h 215"/>
                <a:gd name="T14" fmla="*/ 496 w 504"/>
                <a:gd name="T15" fmla="*/ 107 h 215"/>
                <a:gd name="T16" fmla="*/ 504 w 504"/>
                <a:gd name="T17" fmla="*/ 82 h 215"/>
                <a:gd name="T18" fmla="*/ 463 w 504"/>
                <a:gd name="T19" fmla="*/ 57 h 215"/>
                <a:gd name="T20" fmla="*/ 454 w 504"/>
                <a:gd name="T21" fmla="*/ 25 h 215"/>
                <a:gd name="T22" fmla="*/ 429 w 504"/>
                <a:gd name="T23" fmla="*/ 6 h 215"/>
                <a:gd name="T24" fmla="*/ 363 w 504"/>
                <a:gd name="T25" fmla="*/ 19 h 215"/>
                <a:gd name="T26" fmla="*/ 330 w 504"/>
                <a:gd name="T27" fmla="*/ 0 h 215"/>
                <a:gd name="T28" fmla="*/ 297 w 504"/>
                <a:gd name="T29" fmla="*/ 0 h 215"/>
                <a:gd name="T30" fmla="*/ 306 w 504"/>
                <a:gd name="T31" fmla="*/ 25 h 215"/>
                <a:gd name="T32" fmla="*/ 264 w 504"/>
                <a:gd name="T33" fmla="*/ 38 h 215"/>
                <a:gd name="T34" fmla="*/ 240 w 504"/>
                <a:gd name="T35" fmla="*/ 88 h 215"/>
                <a:gd name="T36" fmla="*/ 198 w 504"/>
                <a:gd name="T37" fmla="*/ 82 h 215"/>
                <a:gd name="T38" fmla="*/ 157 w 504"/>
                <a:gd name="T39" fmla="*/ 101 h 215"/>
                <a:gd name="T40" fmla="*/ 99 w 504"/>
                <a:gd name="T41" fmla="*/ 107 h 215"/>
                <a:gd name="T42" fmla="*/ 99 w 504"/>
                <a:gd name="T43" fmla="*/ 139 h 215"/>
                <a:gd name="T44" fmla="*/ 66 w 504"/>
                <a:gd name="T45" fmla="*/ 139 h 215"/>
                <a:gd name="T46" fmla="*/ 75 w 504"/>
                <a:gd name="T47" fmla="*/ 164 h 215"/>
                <a:gd name="T48" fmla="*/ 42 w 504"/>
                <a:gd name="T49" fmla="*/ 152 h 215"/>
                <a:gd name="T50" fmla="*/ 25 w 504"/>
                <a:gd name="T51" fmla="*/ 158 h 215"/>
                <a:gd name="T52" fmla="*/ 42 w 504"/>
                <a:gd name="T53" fmla="*/ 177 h 215"/>
                <a:gd name="T54" fmla="*/ 9 w 504"/>
                <a:gd name="T55" fmla="*/ 202 h 215"/>
                <a:gd name="T56" fmla="*/ 0 w 504"/>
                <a:gd name="T57" fmla="*/ 215 h 21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4"/>
                <a:gd name="T88" fmla="*/ 0 h 215"/>
                <a:gd name="T89" fmla="*/ 504 w 504"/>
                <a:gd name="T90" fmla="*/ 215 h 21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4" h="215">
                  <a:moveTo>
                    <a:pt x="0" y="215"/>
                  </a:moveTo>
                  <a:lnTo>
                    <a:pt x="124" y="202"/>
                  </a:lnTo>
                  <a:lnTo>
                    <a:pt x="124" y="190"/>
                  </a:lnTo>
                  <a:lnTo>
                    <a:pt x="421" y="158"/>
                  </a:lnTo>
                  <a:lnTo>
                    <a:pt x="429" y="145"/>
                  </a:lnTo>
                  <a:lnTo>
                    <a:pt x="471" y="133"/>
                  </a:lnTo>
                  <a:lnTo>
                    <a:pt x="471" y="114"/>
                  </a:lnTo>
                  <a:lnTo>
                    <a:pt x="496" y="107"/>
                  </a:lnTo>
                  <a:lnTo>
                    <a:pt x="504" y="82"/>
                  </a:lnTo>
                  <a:lnTo>
                    <a:pt x="463" y="57"/>
                  </a:lnTo>
                  <a:lnTo>
                    <a:pt x="454" y="25"/>
                  </a:lnTo>
                  <a:lnTo>
                    <a:pt x="429" y="6"/>
                  </a:lnTo>
                  <a:lnTo>
                    <a:pt x="363" y="19"/>
                  </a:lnTo>
                  <a:lnTo>
                    <a:pt x="330" y="0"/>
                  </a:lnTo>
                  <a:lnTo>
                    <a:pt x="297" y="0"/>
                  </a:lnTo>
                  <a:lnTo>
                    <a:pt x="306" y="25"/>
                  </a:lnTo>
                  <a:lnTo>
                    <a:pt x="264" y="38"/>
                  </a:lnTo>
                  <a:lnTo>
                    <a:pt x="240" y="88"/>
                  </a:lnTo>
                  <a:lnTo>
                    <a:pt x="198" y="82"/>
                  </a:lnTo>
                  <a:lnTo>
                    <a:pt x="157" y="101"/>
                  </a:lnTo>
                  <a:lnTo>
                    <a:pt x="99" y="107"/>
                  </a:lnTo>
                  <a:lnTo>
                    <a:pt x="99" y="139"/>
                  </a:lnTo>
                  <a:lnTo>
                    <a:pt x="66" y="139"/>
                  </a:lnTo>
                  <a:lnTo>
                    <a:pt x="75" y="164"/>
                  </a:lnTo>
                  <a:lnTo>
                    <a:pt x="42" y="152"/>
                  </a:lnTo>
                  <a:lnTo>
                    <a:pt x="25" y="158"/>
                  </a:lnTo>
                  <a:lnTo>
                    <a:pt x="42" y="177"/>
                  </a:lnTo>
                  <a:lnTo>
                    <a:pt x="9" y="202"/>
                  </a:lnTo>
                  <a:lnTo>
                    <a:pt x="0" y="2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67" name="Freeform 128"/>
            <p:cNvSpPr>
              <a:spLocks/>
            </p:cNvSpPr>
            <p:nvPr/>
          </p:nvSpPr>
          <p:spPr bwMode="auto">
            <a:xfrm>
              <a:off x="2718" y="2042"/>
              <a:ext cx="504" cy="215"/>
            </a:xfrm>
            <a:custGeom>
              <a:avLst/>
              <a:gdLst>
                <a:gd name="T0" fmla="*/ 0 w 504"/>
                <a:gd name="T1" fmla="*/ 215 h 215"/>
                <a:gd name="T2" fmla="*/ 124 w 504"/>
                <a:gd name="T3" fmla="*/ 202 h 215"/>
                <a:gd name="T4" fmla="*/ 124 w 504"/>
                <a:gd name="T5" fmla="*/ 190 h 215"/>
                <a:gd name="T6" fmla="*/ 421 w 504"/>
                <a:gd name="T7" fmla="*/ 158 h 215"/>
                <a:gd name="T8" fmla="*/ 429 w 504"/>
                <a:gd name="T9" fmla="*/ 145 h 215"/>
                <a:gd name="T10" fmla="*/ 471 w 504"/>
                <a:gd name="T11" fmla="*/ 133 h 215"/>
                <a:gd name="T12" fmla="*/ 471 w 504"/>
                <a:gd name="T13" fmla="*/ 114 h 215"/>
                <a:gd name="T14" fmla="*/ 496 w 504"/>
                <a:gd name="T15" fmla="*/ 107 h 215"/>
                <a:gd name="T16" fmla="*/ 504 w 504"/>
                <a:gd name="T17" fmla="*/ 82 h 215"/>
                <a:gd name="T18" fmla="*/ 463 w 504"/>
                <a:gd name="T19" fmla="*/ 57 h 215"/>
                <a:gd name="T20" fmla="*/ 454 w 504"/>
                <a:gd name="T21" fmla="*/ 25 h 215"/>
                <a:gd name="T22" fmla="*/ 429 w 504"/>
                <a:gd name="T23" fmla="*/ 6 h 215"/>
                <a:gd name="T24" fmla="*/ 363 w 504"/>
                <a:gd name="T25" fmla="*/ 19 h 215"/>
                <a:gd name="T26" fmla="*/ 330 w 504"/>
                <a:gd name="T27" fmla="*/ 0 h 215"/>
                <a:gd name="T28" fmla="*/ 297 w 504"/>
                <a:gd name="T29" fmla="*/ 0 h 215"/>
                <a:gd name="T30" fmla="*/ 306 w 504"/>
                <a:gd name="T31" fmla="*/ 25 h 215"/>
                <a:gd name="T32" fmla="*/ 264 w 504"/>
                <a:gd name="T33" fmla="*/ 38 h 215"/>
                <a:gd name="T34" fmla="*/ 240 w 504"/>
                <a:gd name="T35" fmla="*/ 88 h 215"/>
                <a:gd name="T36" fmla="*/ 198 w 504"/>
                <a:gd name="T37" fmla="*/ 82 h 215"/>
                <a:gd name="T38" fmla="*/ 157 w 504"/>
                <a:gd name="T39" fmla="*/ 101 h 215"/>
                <a:gd name="T40" fmla="*/ 99 w 504"/>
                <a:gd name="T41" fmla="*/ 107 h 215"/>
                <a:gd name="T42" fmla="*/ 99 w 504"/>
                <a:gd name="T43" fmla="*/ 139 h 215"/>
                <a:gd name="T44" fmla="*/ 66 w 504"/>
                <a:gd name="T45" fmla="*/ 139 h 215"/>
                <a:gd name="T46" fmla="*/ 75 w 504"/>
                <a:gd name="T47" fmla="*/ 164 h 215"/>
                <a:gd name="T48" fmla="*/ 42 w 504"/>
                <a:gd name="T49" fmla="*/ 152 h 215"/>
                <a:gd name="T50" fmla="*/ 25 w 504"/>
                <a:gd name="T51" fmla="*/ 158 h 215"/>
                <a:gd name="T52" fmla="*/ 42 w 504"/>
                <a:gd name="T53" fmla="*/ 177 h 215"/>
                <a:gd name="T54" fmla="*/ 9 w 504"/>
                <a:gd name="T55" fmla="*/ 202 h 215"/>
                <a:gd name="T56" fmla="*/ 0 w 504"/>
                <a:gd name="T57" fmla="*/ 215 h 21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4"/>
                <a:gd name="T88" fmla="*/ 0 h 215"/>
                <a:gd name="T89" fmla="*/ 504 w 504"/>
                <a:gd name="T90" fmla="*/ 215 h 21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4" h="215">
                  <a:moveTo>
                    <a:pt x="0" y="215"/>
                  </a:moveTo>
                  <a:lnTo>
                    <a:pt x="124" y="202"/>
                  </a:lnTo>
                  <a:lnTo>
                    <a:pt x="124" y="190"/>
                  </a:lnTo>
                  <a:lnTo>
                    <a:pt x="421" y="158"/>
                  </a:lnTo>
                  <a:lnTo>
                    <a:pt x="429" y="145"/>
                  </a:lnTo>
                  <a:lnTo>
                    <a:pt x="471" y="133"/>
                  </a:lnTo>
                  <a:lnTo>
                    <a:pt x="471" y="114"/>
                  </a:lnTo>
                  <a:lnTo>
                    <a:pt x="496" y="107"/>
                  </a:lnTo>
                  <a:lnTo>
                    <a:pt x="504" y="82"/>
                  </a:lnTo>
                  <a:lnTo>
                    <a:pt x="463" y="57"/>
                  </a:lnTo>
                  <a:lnTo>
                    <a:pt x="454" y="25"/>
                  </a:lnTo>
                  <a:lnTo>
                    <a:pt x="429" y="6"/>
                  </a:lnTo>
                  <a:lnTo>
                    <a:pt x="363" y="19"/>
                  </a:lnTo>
                  <a:lnTo>
                    <a:pt x="330" y="0"/>
                  </a:lnTo>
                  <a:lnTo>
                    <a:pt x="297" y="0"/>
                  </a:lnTo>
                  <a:lnTo>
                    <a:pt x="306" y="25"/>
                  </a:lnTo>
                  <a:lnTo>
                    <a:pt x="264" y="38"/>
                  </a:lnTo>
                  <a:lnTo>
                    <a:pt x="240" y="88"/>
                  </a:lnTo>
                  <a:lnTo>
                    <a:pt x="198" y="82"/>
                  </a:lnTo>
                  <a:lnTo>
                    <a:pt x="157" y="101"/>
                  </a:lnTo>
                  <a:lnTo>
                    <a:pt x="99" y="107"/>
                  </a:lnTo>
                  <a:lnTo>
                    <a:pt x="99" y="139"/>
                  </a:lnTo>
                  <a:lnTo>
                    <a:pt x="66" y="139"/>
                  </a:lnTo>
                  <a:lnTo>
                    <a:pt x="75" y="164"/>
                  </a:lnTo>
                  <a:lnTo>
                    <a:pt x="42" y="152"/>
                  </a:lnTo>
                  <a:lnTo>
                    <a:pt x="25" y="158"/>
                  </a:lnTo>
                  <a:lnTo>
                    <a:pt x="42" y="177"/>
                  </a:lnTo>
                  <a:lnTo>
                    <a:pt x="9" y="202"/>
                  </a:lnTo>
                  <a:lnTo>
                    <a:pt x="0" y="215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0" name="Group 129"/>
          <p:cNvGrpSpPr>
            <a:grpSpLocks/>
          </p:cNvGrpSpPr>
          <p:nvPr/>
        </p:nvGrpSpPr>
        <p:grpSpPr bwMode="auto">
          <a:xfrm>
            <a:off x="4005131" y="4354292"/>
            <a:ext cx="784286" cy="280573"/>
            <a:chOff x="2685" y="2181"/>
            <a:chExt cx="586" cy="164"/>
          </a:xfrm>
          <a:solidFill>
            <a:schemeClr val="bg1"/>
          </a:solidFill>
        </p:grpSpPr>
        <p:sp>
          <p:nvSpPr>
            <p:cNvPr id="16564" name="Freeform 130"/>
            <p:cNvSpPr>
              <a:spLocks/>
            </p:cNvSpPr>
            <p:nvPr/>
          </p:nvSpPr>
          <p:spPr bwMode="auto">
            <a:xfrm>
              <a:off x="2685" y="2181"/>
              <a:ext cx="586" cy="164"/>
            </a:xfrm>
            <a:custGeom>
              <a:avLst/>
              <a:gdLst>
                <a:gd name="T0" fmla="*/ 33 w 586"/>
                <a:gd name="T1" fmla="*/ 76 h 164"/>
                <a:gd name="T2" fmla="*/ 33 w 586"/>
                <a:gd name="T3" fmla="*/ 76 h 164"/>
                <a:gd name="T4" fmla="*/ 25 w 586"/>
                <a:gd name="T5" fmla="*/ 89 h 164"/>
                <a:gd name="T6" fmla="*/ 42 w 586"/>
                <a:gd name="T7" fmla="*/ 114 h 164"/>
                <a:gd name="T8" fmla="*/ 0 w 586"/>
                <a:gd name="T9" fmla="*/ 133 h 164"/>
                <a:gd name="T10" fmla="*/ 9 w 586"/>
                <a:gd name="T11" fmla="*/ 164 h 164"/>
                <a:gd name="T12" fmla="*/ 165 w 586"/>
                <a:gd name="T13" fmla="*/ 152 h 164"/>
                <a:gd name="T14" fmla="*/ 339 w 586"/>
                <a:gd name="T15" fmla="*/ 133 h 164"/>
                <a:gd name="T16" fmla="*/ 438 w 586"/>
                <a:gd name="T17" fmla="*/ 120 h 164"/>
                <a:gd name="T18" fmla="*/ 454 w 586"/>
                <a:gd name="T19" fmla="*/ 82 h 164"/>
                <a:gd name="T20" fmla="*/ 487 w 586"/>
                <a:gd name="T21" fmla="*/ 82 h 164"/>
                <a:gd name="T22" fmla="*/ 586 w 586"/>
                <a:gd name="T23" fmla="*/ 0 h 164"/>
                <a:gd name="T24" fmla="*/ 454 w 586"/>
                <a:gd name="T25" fmla="*/ 19 h 164"/>
                <a:gd name="T26" fmla="*/ 157 w 586"/>
                <a:gd name="T27" fmla="*/ 51 h 164"/>
                <a:gd name="T28" fmla="*/ 157 w 586"/>
                <a:gd name="T29" fmla="*/ 63 h 164"/>
                <a:gd name="T30" fmla="*/ 33 w 586"/>
                <a:gd name="T31" fmla="*/ 76 h 1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86"/>
                <a:gd name="T49" fmla="*/ 0 h 164"/>
                <a:gd name="T50" fmla="*/ 586 w 586"/>
                <a:gd name="T51" fmla="*/ 164 h 1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86" h="164">
                  <a:moveTo>
                    <a:pt x="33" y="76"/>
                  </a:moveTo>
                  <a:lnTo>
                    <a:pt x="33" y="76"/>
                  </a:lnTo>
                  <a:lnTo>
                    <a:pt x="25" y="89"/>
                  </a:lnTo>
                  <a:lnTo>
                    <a:pt x="42" y="114"/>
                  </a:lnTo>
                  <a:lnTo>
                    <a:pt x="0" y="133"/>
                  </a:lnTo>
                  <a:lnTo>
                    <a:pt x="9" y="164"/>
                  </a:lnTo>
                  <a:lnTo>
                    <a:pt x="165" y="152"/>
                  </a:lnTo>
                  <a:lnTo>
                    <a:pt x="339" y="133"/>
                  </a:lnTo>
                  <a:lnTo>
                    <a:pt x="438" y="120"/>
                  </a:lnTo>
                  <a:lnTo>
                    <a:pt x="454" y="82"/>
                  </a:lnTo>
                  <a:lnTo>
                    <a:pt x="487" y="82"/>
                  </a:lnTo>
                  <a:lnTo>
                    <a:pt x="586" y="0"/>
                  </a:lnTo>
                  <a:lnTo>
                    <a:pt x="454" y="19"/>
                  </a:lnTo>
                  <a:lnTo>
                    <a:pt x="157" y="51"/>
                  </a:lnTo>
                  <a:lnTo>
                    <a:pt x="157" y="63"/>
                  </a:lnTo>
                  <a:lnTo>
                    <a:pt x="33" y="7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65" name="Freeform 131"/>
            <p:cNvSpPr>
              <a:spLocks/>
            </p:cNvSpPr>
            <p:nvPr/>
          </p:nvSpPr>
          <p:spPr bwMode="auto">
            <a:xfrm>
              <a:off x="2685" y="2181"/>
              <a:ext cx="586" cy="164"/>
            </a:xfrm>
            <a:custGeom>
              <a:avLst/>
              <a:gdLst>
                <a:gd name="T0" fmla="*/ 33 w 586"/>
                <a:gd name="T1" fmla="*/ 76 h 164"/>
                <a:gd name="T2" fmla="*/ 33 w 586"/>
                <a:gd name="T3" fmla="*/ 76 h 164"/>
                <a:gd name="T4" fmla="*/ 25 w 586"/>
                <a:gd name="T5" fmla="*/ 89 h 164"/>
                <a:gd name="T6" fmla="*/ 42 w 586"/>
                <a:gd name="T7" fmla="*/ 114 h 164"/>
                <a:gd name="T8" fmla="*/ 0 w 586"/>
                <a:gd name="T9" fmla="*/ 133 h 164"/>
                <a:gd name="T10" fmla="*/ 9 w 586"/>
                <a:gd name="T11" fmla="*/ 164 h 164"/>
                <a:gd name="T12" fmla="*/ 165 w 586"/>
                <a:gd name="T13" fmla="*/ 152 h 164"/>
                <a:gd name="T14" fmla="*/ 339 w 586"/>
                <a:gd name="T15" fmla="*/ 133 h 164"/>
                <a:gd name="T16" fmla="*/ 438 w 586"/>
                <a:gd name="T17" fmla="*/ 120 h 164"/>
                <a:gd name="T18" fmla="*/ 454 w 586"/>
                <a:gd name="T19" fmla="*/ 82 h 164"/>
                <a:gd name="T20" fmla="*/ 487 w 586"/>
                <a:gd name="T21" fmla="*/ 82 h 164"/>
                <a:gd name="T22" fmla="*/ 586 w 586"/>
                <a:gd name="T23" fmla="*/ 0 h 164"/>
                <a:gd name="T24" fmla="*/ 454 w 586"/>
                <a:gd name="T25" fmla="*/ 19 h 164"/>
                <a:gd name="T26" fmla="*/ 157 w 586"/>
                <a:gd name="T27" fmla="*/ 51 h 164"/>
                <a:gd name="T28" fmla="*/ 157 w 586"/>
                <a:gd name="T29" fmla="*/ 63 h 164"/>
                <a:gd name="T30" fmla="*/ 33 w 586"/>
                <a:gd name="T31" fmla="*/ 76 h 1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86"/>
                <a:gd name="T49" fmla="*/ 0 h 164"/>
                <a:gd name="T50" fmla="*/ 586 w 586"/>
                <a:gd name="T51" fmla="*/ 164 h 1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86" h="164">
                  <a:moveTo>
                    <a:pt x="33" y="76"/>
                  </a:moveTo>
                  <a:lnTo>
                    <a:pt x="33" y="76"/>
                  </a:lnTo>
                  <a:lnTo>
                    <a:pt x="25" y="89"/>
                  </a:lnTo>
                  <a:lnTo>
                    <a:pt x="42" y="114"/>
                  </a:lnTo>
                  <a:lnTo>
                    <a:pt x="0" y="133"/>
                  </a:lnTo>
                  <a:lnTo>
                    <a:pt x="9" y="164"/>
                  </a:lnTo>
                  <a:lnTo>
                    <a:pt x="165" y="152"/>
                  </a:lnTo>
                  <a:lnTo>
                    <a:pt x="339" y="133"/>
                  </a:lnTo>
                  <a:lnTo>
                    <a:pt x="438" y="120"/>
                  </a:lnTo>
                  <a:lnTo>
                    <a:pt x="454" y="82"/>
                  </a:lnTo>
                  <a:lnTo>
                    <a:pt x="487" y="82"/>
                  </a:lnTo>
                  <a:lnTo>
                    <a:pt x="586" y="0"/>
                  </a:lnTo>
                  <a:lnTo>
                    <a:pt x="454" y="19"/>
                  </a:lnTo>
                  <a:lnTo>
                    <a:pt x="157" y="51"/>
                  </a:lnTo>
                  <a:lnTo>
                    <a:pt x="157" y="63"/>
                  </a:lnTo>
                  <a:lnTo>
                    <a:pt x="33" y="7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1" name="Group 132"/>
          <p:cNvGrpSpPr>
            <a:grpSpLocks/>
          </p:cNvGrpSpPr>
          <p:nvPr/>
        </p:nvGrpSpPr>
        <p:grpSpPr bwMode="auto">
          <a:xfrm>
            <a:off x="3927624" y="4616407"/>
            <a:ext cx="321096" cy="540842"/>
            <a:chOff x="2627" y="2333"/>
            <a:chExt cx="240" cy="316"/>
          </a:xfrm>
          <a:solidFill>
            <a:schemeClr val="bg1"/>
          </a:solidFill>
        </p:grpSpPr>
        <p:sp>
          <p:nvSpPr>
            <p:cNvPr id="16562" name="Freeform 133"/>
            <p:cNvSpPr>
              <a:spLocks/>
            </p:cNvSpPr>
            <p:nvPr/>
          </p:nvSpPr>
          <p:spPr bwMode="auto">
            <a:xfrm>
              <a:off x="2627" y="2333"/>
              <a:ext cx="240" cy="316"/>
            </a:xfrm>
            <a:custGeom>
              <a:avLst/>
              <a:gdLst>
                <a:gd name="T0" fmla="*/ 67 w 240"/>
                <a:gd name="T1" fmla="*/ 6 h 316"/>
                <a:gd name="T2" fmla="*/ 34 w 240"/>
                <a:gd name="T3" fmla="*/ 63 h 316"/>
                <a:gd name="T4" fmla="*/ 0 w 240"/>
                <a:gd name="T5" fmla="*/ 95 h 316"/>
                <a:gd name="T6" fmla="*/ 17 w 240"/>
                <a:gd name="T7" fmla="*/ 139 h 316"/>
                <a:gd name="T8" fmla="*/ 50 w 240"/>
                <a:gd name="T9" fmla="*/ 196 h 316"/>
                <a:gd name="T10" fmla="*/ 25 w 240"/>
                <a:gd name="T11" fmla="*/ 253 h 316"/>
                <a:gd name="T12" fmla="*/ 9 w 240"/>
                <a:gd name="T13" fmla="*/ 284 h 316"/>
                <a:gd name="T14" fmla="*/ 149 w 240"/>
                <a:gd name="T15" fmla="*/ 272 h 316"/>
                <a:gd name="T16" fmla="*/ 157 w 240"/>
                <a:gd name="T17" fmla="*/ 309 h 316"/>
                <a:gd name="T18" fmla="*/ 182 w 240"/>
                <a:gd name="T19" fmla="*/ 316 h 316"/>
                <a:gd name="T20" fmla="*/ 190 w 240"/>
                <a:gd name="T21" fmla="*/ 297 h 316"/>
                <a:gd name="T22" fmla="*/ 240 w 240"/>
                <a:gd name="T23" fmla="*/ 291 h 316"/>
                <a:gd name="T24" fmla="*/ 232 w 240"/>
                <a:gd name="T25" fmla="*/ 227 h 316"/>
                <a:gd name="T26" fmla="*/ 223 w 240"/>
                <a:gd name="T27" fmla="*/ 0 h 316"/>
                <a:gd name="T28" fmla="*/ 67 w 240"/>
                <a:gd name="T29" fmla="*/ 6 h 3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0"/>
                <a:gd name="T46" fmla="*/ 0 h 316"/>
                <a:gd name="T47" fmla="*/ 240 w 240"/>
                <a:gd name="T48" fmla="*/ 316 h 31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0" h="316">
                  <a:moveTo>
                    <a:pt x="67" y="6"/>
                  </a:moveTo>
                  <a:lnTo>
                    <a:pt x="34" y="63"/>
                  </a:lnTo>
                  <a:lnTo>
                    <a:pt x="0" y="95"/>
                  </a:lnTo>
                  <a:lnTo>
                    <a:pt x="17" y="139"/>
                  </a:lnTo>
                  <a:lnTo>
                    <a:pt x="50" y="196"/>
                  </a:lnTo>
                  <a:lnTo>
                    <a:pt x="25" y="253"/>
                  </a:lnTo>
                  <a:lnTo>
                    <a:pt x="9" y="284"/>
                  </a:lnTo>
                  <a:lnTo>
                    <a:pt x="149" y="272"/>
                  </a:lnTo>
                  <a:lnTo>
                    <a:pt x="157" y="309"/>
                  </a:lnTo>
                  <a:lnTo>
                    <a:pt x="182" y="316"/>
                  </a:lnTo>
                  <a:lnTo>
                    <a:pt x="190" y="297"/>
                  </a:lnTo>
                  <a:lnTo>
                    <a:pt x="240" y="291"/>
                  </a:lnTo>
                  <a:lnTo>
                    <a:pt x="232" y="227"/>
                  </a:lnTo>
                  <a:lnTo>
                    <a:pt x="223" y="0"/>
                  </a:lnTo>
                  <a:lnTo>
                    <a:pt x="67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63" name="Freeform 134"/>
            <p:cNvSpPr>
              <a:spLocks/>
            </p:cNvSpPr>
            <p:nvPr/>
          </p:nvSpPr>
          <p:spPr bwMode="auto">
            <a:xfrm>
              <a:off x="2627" y="2333"/>
              <a:ext cx="240" cy="316"/>
            </a:xfrm>
            <a:custGeom>
              <a:avLst/>
              <a:gdLst>
                <a:gd name="T0" fmla="*/ 67 w 240"/>
                <a:gd name="T1" fmla="*/ 6 h 316"/>
                <a:gd name="T2" fmla="*/ 34 w 240"/>
                <a:gd name="T3" fmla="*/ 63 h 316"/>
                <a:gd name="T4" fmla="*/ 0 w 240"/>
                <a:gd name="T5" fmla="*/ 95 h 316"/>
                <a:gd name="T6" fmla="*/ 17 w 240"/>
                <a:gd name="T7" fmla="*/ 139 h 316"/>
                <a:gd name="T8" fmla="*/ 50 w 240"/>
                <a:gd name="T9" fmla="*/ 196 h 316"/>
                <a:gd name="T10" fmla="*/ 25 w 240"/>
                <a:gd name="T11" fmla="*/ 253 h 316"/>
                <a:gd name="T12" fmla="*/ 9 w 240"/>
                <a:gd name="T13" fmla="*/ 284 h 316"/>
                <a:gd name="T14" fmla="*/ 149 w 240"/>
                <a:gd name="T15" fmla="*/ 272 h 316"/>
                <a:gd name="T16" fmla="*/ 157 w 240"/>
                <a:gd name="T17" fmla="*/ 309 h 316"/>
                <a:gd name="T18" fmla="*/ 182 w 240"/>
                <a:gd name="T19" fmla="*/ 316 h 316"/>
                <a:gd name="T20" fmla="*/ 190 w 240"/>
                <a:gd name="T21" fmla="*/ 297 h 316"/>
                <a:gd name="T22" fmla="*/ 240 w 240"/>
                <a:gd name="T23" fmla="*/ 291 h 316"/>
                <a:gd name="T24" fmla="*/ 232 w 240"/>
                <a:gd name="T25" fmla="*/ 227 h 316"/>
                <a:gd name="T26" fmla="*/ 223 w 240"/>
                <a:gd name="T27" fmla="*/ 0 h 316"/>
                <a:gd name="T28" fmla="*/ 67 w 240"/>
                <a:gd name="T29" fmla="*/ 6 h 3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0"/>
                <a:gd name="T46" fmla="*/ 0 h 316"/>
                <a:gd name="T47" fmla="*/ 240 w 240"/>
                <a:gd name="T48" fmla="*/ 316 h 31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0" h="316">
                  <a:moveTo>
                    <a:pt x="67" y="6"/>
                  </a:moveTo>
                  <a:lnTo>
                    <a:pt x="34" y="63"/>
                  </a:lnTo>
                  <a:lnTo>
                    <a:pt x="0" y="95"/>
                  </a:lnTo>
                  <a:lnTo>
                    <a:pt x="17" y="139"/>
                  </a:lnTo>
                  <a:lnTo>
                    <a:pt x="50" y="196"/>
                  </a:lnTo>
                  <a:lnTo>
                    <a:pt x="25" y="253"/>
                  </a:lnTo>
                  <a:lnTo>
                    <a:pt x="9" y="284"/>
                  </a:lnTo>
                  <a:lnTo>
                    <a:pt x="149" y="272"/>
                  </a:lnTo>
                  <a:lnTo>
                    <a:pt x="157" y="309"/>
                  </a:lnTo>
                  <a:lnTo>
                    <a:pt x="182" y="316"/>
                  </a:lnTo>
                  <a:lnTo>
                    <a:pt x="190" y="297"/>
                  </a:lnTo>
                  <a:lnTo>
                    <a:pt x="240" y="291"/>
                  </a:lnTo>
                  <a:lnTo>
                    <a:pt x="232" y="227"/>
                  </a:lnTo>
                  <a:lnTo>
                    <a:pt x="223" y="0"/>
                  </a:lnTo>
                  <a:lnTo>
                    <a:pt x="67" y="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2" name="Group 135"/>
          <p:cNvGrpSpPr>
            <a:grpSpLocks/>
          </p:cNvGrpSpPr>
          <p:nvPr/>
        </p:nvGrpSpPr>
        <p:grpSpPr bwMode="auto">
          <a:xfrm>
            <a:off x="4226576" y="4581335"/>
            <a:ext cx="365385" cy="553764"/>
            <a:chOff x="2850" y="2314"/>
            <a:chExt cx="273" cy="322"/>
          </a:xfrm>
          <a:solidFill>
            <a:schemeClr val="bg1"/>
          </a:solidFill>
        </p:grpSpPr>
        <p:sp>
          <p:nvSpPr>
            <p:cNvPr id="16560" name="Freeform 136"/>
            <p:cNvSpPr>
              <a:spLocks/>
            </p:cNvSpPr>
            <p:nvPr/>
          </p:nvSpPr>
          <p:spPr bwMode="auto">
            <a:xfrm>
              <a:off x="2850" y="2314"/>
              <a:ext cx="273" cy="322"/>
            </a:xfrm>
            <a:custGeom>
              <a:avLst/>
              <a:gdLst>
                <a:gd name="T0" fmla="*/ 0 w 273"/>
                <a:gd name="T1" fmla="*/ 19 h 322"/>
                <a:gd name="T2" fmla="*/ 174 w 273"/>
                <a:gd name="T3" fmla="*/ 0 h 322"/>
                <a:gd name="T4" fmla="*/ 231 w 273"/>
                <a:gd name="T5" fmla="*/ 145 h 322"/>
                <a:gd name="T6" fmla="*/ 273 w 273"/>
                <a:gd name="T7" fmla="*/ 170 h 322"/>
                <a:gd name="T8" fmla="*/ 240 w 273"/>
                <a:gd name="T9" fmla="*/ 215 h 322"/>
                <a:gd name="T10" fmla="*/ 273 w 273"/>
                <a:gd name="T11" fmla="*/ 259 h 322"/>
                <a:gd name="T12" fmla="*/ 91 w 273"/>
                <a:gd name="T13" fmla="*/ 272 h 322"/>
                <a:gd name="T14" fmla="*/ 99 w 273"/>
                <a:gd name="T15" fmla="*/ 310 h 322"/>
                <a:gd name="T16" fmla="*/ 75 w 273"/>
                <a:gd name="T17" fmla="*/ 322 h 322"/>
                <a:gd name="T18" fmla="*/ 50 w 273"/>
                <a:gd name="T19" fmla="*/ 278 h 322"/>
                <a:gd name="T20" fmla="*/ 42 w 273"/>
                <a:gd name="T21" fmla="*/ 310 h 322"/>
                <a:gd name="T22" fmla="*/ 17 w 273"/>
                <a:gd name="T23" fmla="*/ 310 h 322"/>
                <a:gd name="T24" fmla="*/ 9 w 273"/>
                <a:gd name="T25" fmla="*/ 272 h 322"/>
                <a:gd name="T26" fmla="*/ 0 w 273"/>
                <a:gd name="T27" fmla="*/ 240 h 322"/>
                <a:gd name="T28" fmla="*/ 0 w 273"/>
                <a:gd name="T29" fmla="*/ 19 h 3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3"/>
                <a:gd name="T46" fmla="*/ 0 h 322"/>
                <a:gd name="T47" fmla="*/ 273 w 273"/>
                <a:gd name="T48" fmla="*/ 322 h 3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3" h="322">
                  <a:moveTo>
                    <a:pt x="0" y="19"/>
                  </a:moveTo>
                  <a:lnTo>
                    <a:pt x="174" y="0"/>
                  </a:lnTo>
                  <a:lnTo>
                    <a:pt x="231" y="145"/>
                  </a:lnTo>
                  <a:lnTo>
                    <a:pt x="273" y="170"/>
                  </a:lnTo>
                  <a:lnTo>
                    <a:pt x="240" y="215"/>
                  </a:lnTo>
                  <a:lnTo>
                    <a:pt x="273" y="259"/>
                  </a:lnTo>
                  <a:lnTo>
                    <a:pt x="91" y="272"/>
                  </a:lnTo>
                  <a:lnTo>
                    <a:pt x="99" y="310"/>
                  </a:lnTo>
                  <a:lnTo>
                    <a:pt x="75" y="322"/>
                  </a:lnTo>
                  <a:lnTo>
                    <a:pt x="50" y="278"/>
                  </a:lnTo>
                  <a:lnTo>
                    <a:pt x="42" y="310"/>
                  </a:lnTo>
                  <a:lnTo>
                    <a:pt x="17" y="310"/>
                  </a:lnTo>
                  <a:lnTo>
                    <a:pt x="9" y="272"/>
                  </a:lnTo>
                  <a:lnTo>
                    <a:pt x="0" y="24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61" name="Freeform 137"/>
            <p:cNvSpPr>
              <a:spLocks/>
            </p:cNvSpPr>
            <p:nvPr/>
          </p:nvSpPr>
          <p:spPr bwMode="auto">
            <a:xfrm>
              <a:off x="2850" y="2314"/>
              <a:ext cx="273" cy="322"/>
            </a:xfrm>
            <a:custGeom>
              <a:avLst/>
              <a:gdLst>
                <a:gd name="T0" fmla="*/ 0 w 273"/>
                <a:gd name="T1" fmla="*/ 19 h 322"/>
                <a:gd name="T2" fmla="*/ 174 w 273"/>
                <a:gd name="T3" fmla="*/ 0 h 322"/>
                <a:gd name="T4" fmla="*/ 231 w 273"/>
                <a:gd name="T5" fmla="*/ 145 h 322"/>
                <a:gd name="T6" fmla="*/ 273 w 273"/>
                <a:gd name="T7" fmla="*/ 170 h 322"/>
                <a:gd name="T8" fmla="*/ 240 w 273"/>
                <a:gd name="T9" fmla="*/ 215 h 322"/>
                <a:gd name="T10" fmla="*/ 273 w 273"/>
                <a:gd name="T11" fmla="*/ 259 h 322"/>
                <a:gd name="T12" fmla="*/ 91 w 273"/>
                <a:gd name="T13" fmla="*/ 272 h 322"/>
                <a:gd name="T14" fmla="*/ 99 w 273"/>
                <a:gd name="T15" fmla="*/ 310 h 322"/>
                <a:gd name="T16" fmla="*/ 75 w 273"/>
                <a:gd name="T17" fmla="*/ 322 h 322"/>
                <a:gd name="T18" fmla="*/ 50 w 273"/>
                <a:gd name="T19" fmla="*/ 278 h 322"/>
                <a:gd name="T20" fmla="*/ 42 w 273"/>
                <a:gd name="T21" fmla="*/ 310 h 322"/>
                <a:gd name="T22" fmla="*/ 17 w 273"/>
                <a:gd name="T23" fmla="*/ 310 h 322"/>
                <a:gd name="T24" fmla="*/ 9 w 273"/>
                <a:gd name="T25" fmla="*/ 272 h 322"/>
                <a:gd name="T26" fmla="*/ 0 w 273"/>
                <a:gd name="T27" fmla="*/ 240 h 322"/>
                <a:gd name="T28" fmla="*/ 0 w 273"/>
                <a:gd name="T29" fmla="*/ 19 h 3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3"/>
                <a:gd name="T46" fmla="*/ 0 h 322"/>
                <a:gd name="T47" fmla="*/ 273 w 273"/>
                <a:gd name="T48" fmla="*/ 322 h 3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3" h="322">
                  <a:moveTo>
                    <a:pt x="0" y="19"/>
                  </a:moveTo>
                  <a:lnTo>
                    <a:pt x="174" y="0"/>
                  </a:lnTo>
                  <a:lnTo>
                    <a:pt x="231" y="145"/>
                  </a:lnTo>
                  <a:lnTo>
                    <a:pt x="273" y="170"/>
                  </a:lnTo>
                  <a:lnTo>
                    <a:pt x="240" y="215"/>
                  </a:lnTo>
                  <a:lnTo>
                    <a:pt x="273" y="259"/>
                  </a:lnTo>
                  <a:lnTo>
                    <a:pt x="91" y="272"/>
                  </a:lnTo>
                  <a:lnTo>
                    <a:pt x="99" y="310"/>
                  </a:lnTo>
                  <a:lnTo>
                    <a:pt x="75" y="322"/>
                  </a:lnTo>
                  <a:lnTo>
                    <a:pt x="50" y="278"/>
                  </a:lnTo>
                  <a:lnTo>
                    <a:pt x="42" y="310"/>
                  </a:lnTo>
                  <a:lnTo>
                    <a:pt x="17" y="310"/>
                  </a:lnTo>
                  <a:lnTo>
                    <a:pt x="9" y="272"/>
                  </a:lnTo>
                  <a:lnTo>
                    <a:pt x="0" y="240"/>
                  </a:lnTo>
                  <a:lnTo>
                    <a:pt x="0" y="19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3" name="Group 138"/>
          <p:cNvGrpSpPr>
            <a:grpSpLocks/>
          </p:cNvGrpSpPr>
          <p:nvPr/>
        </p:nvGrpSpPr>
        <p:grpSpPr bwMode="auto">
          <a:xfrm>
            <a:off x="4459093" y="4561030"/>
            <a:ext cx="496407" cy="496542"/>
            <a:chOff x="3024" y="2301"/>
            <a:chExt cx="371" cy="291"/>
          </a:xfrm>
          <a:solidFill>
            <a:schemeClr val="bg1"/>
          </a:solidFill>
        </p:grpSpPr>
        <p:sp>
          <p:nvSpPr>
            <p:cNvPr id="16558" name="Freeform 139"/>
            <p:cNvSpPr>
              <a:spLocks/>
            </p:cNvSpPr>
            <p:nvPr/>
          </p:nvSpPr>
          <p:spPr bwMode="auto">
            <a:xfrm>
              <a:off x="3024" y="2301"/>
              <a:ext cx="371" cy="291"/>
            </a:xfrm>
            <a:custGeom>
              <a:avLst/>
              <a:gdLst>
                <a:gd name="T0" fmla="*/ 0 w 371"/>
                <a:gd name="T1" fmla="*/ 13 h 291"/>
                <a:gd name="T2" fmla="*/ 8 w 371"/>
                <a:gd name="T3" fmla="*/ 13 h 291"/>
                <a:gd name="T4" fmla="*/ 90 w 371"/>
                <a:gd name="T5" fmla="*/ 6 h 291"/>
                <a:gd name="T6" fmla="*/ 173 w 371"/>
                <a:gd name="T7" fmla="*/ 0 h 291"/>
                <a:gd name="T8" fmla="*/ 157 w 371"/>
                <a:gd name="T9" fmla="*/ 13 h 291"/>
                <a:gd name="T10" fmla="*/ 181 w 371"/>
                <a:gd name="T11" fmla="*/ 13 h 291"/>
                <a:gd name="T12" fmla="*/ 313 w 371"/>
                <a:gd name="T13" fmla="*/ 101 h 291"/>
                <a:gd name="T14" fmla="*/ 371 w 371"/>
                <a:gd name="T15" fmla="*/ 164 h 291"/>
                <a:gd name="T16" fmla="*/ 371 w 371"/>
                <a:gd name="T17" fmla="*/ 202 h 291"/>
                <a:gd name="T18" fmla="*/ 355 w 371"/>
                <a:gd name="T19" fmla="*/ 209 h 291"/>
                <a:gd name="T20" fmla="*/ 371 w 371"/>
                <a:gd name="T21" fmla="*/ 253 h 291"/>
                <a:gd name="T22" fmla="*/ 330 w 371"/>
                <a:gd name="T23" fmla="*/ 253 h 291"/>
                <a:gd name="T24" fmla="*/ 330 w 371"/>
                <a:gd name="T25" fmla="*/ 285 h 291"/>
                <a:gd name="T26" fmla="*/ 305 w 371"/>
                <a:gd name="T27" fmla="*/ 272 h 291"/>
                <a:gd name="T28" fmla="*/ 107 w 371"/>
                <a:gd name="T29" fmla="*/ 291 h 291"/>
                <a:gd name="T30" fmla="*/ 66 w 371"/>
                <a:gd name="T31" fmla="*/ 228 h 291"/>
                <a:gd name="T32" fmla="*/ 99 w 371"/>
                <a:gd name="T33" fmla="*/ 183 h 291"/>
                <a:gd name="T34" fmla="*/ 57 w 371"/>
                <a:gd name="T35" fmla="*/ 164 h 291"/>
                <a:gd name="T36" fmla="*/ 0 w 371"/>
                <a:gd name="T37" fmla="*/ 13 h 2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1"/>
                <a:gd name="T58" fmla="*/ 0 h 291"/>
                <a:gd name="T59" fmla="*/ 371 w 371"/>
                <a:gd name="T60" fmla="*/ 291 h 2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1" h="291">
                  <a:moveTo>
                    <a:pt x="0" y="13"/>
                  </a:moveTo>
                  <a:lnTo>
                    <a:pt x="8" y="13"/>
                  </a:lnTo>
                  <a:lnTo>
                    <a:pt x="90" y="6"/>
                  </a:lnTo>
                  <a:lnTo>
                    <a:pt x="173" y="0"/>
                  </a:lnTo>
                  <a:lnTo>
                    <a:pt x="157" y="13"/>
                  </a:lnTo>
                  <a:lnTo>
                    <a:pt x="181" y="13"/>
                  </a:lnTo>
                  <a:lnTo>
                    <a:pt x="313" y="101"/>
                  </a:lnTo>
                  <a:lnTo>
                    <a:pt x="371" y="164"/>
                  </a:lnTo>
                  <a:lnTo>
                    <a:pt x="371" y="202"/>
                  </a:lnTo>
                  <a:lnTo>
                    <a:pt x="355" y="209"/>
                  </a:lnTo>
                  <a:lnTo>
                    <a:pt x="371" y="253"/>
                  </a:lnTo>
                  <a:lnTo>
                    <a:pt x="330" y="253"/>
                  </a:lnTo>
                  <a:lnTo>
                    <a:pt x="330" y="285"/>
                  </a:lnTo>
                  <a:lnTo>
                    <a:pt x="305" y="272"/>
                  </a:lnTo>
                  <a:lnTo>
                    <a:pt x="107" y="291"/>
                  </a:lnTo>
                  <a:lnTo>
                    <a:pt x="66" y="228"/>
                  </a:lnTo>
                  <a:lnTo>
                    <a:pt x="99" y="183"/>
                  </a:lnTo>
                  <a:lnTo>
                    <a:pt x="57" y="164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59" name="Freeform 140"/>
            <p:cNvSpPr>
              <a:spLocks/>
            </p:cNvSpPr>
            <p:nvPr/>
          </p:nvSpPr>
          <p:spPr bwMode="auto">
            <a:xfrm>
              <a:off x="3024" y="2301"/>
              <a:ext cx="371" cy="291"/>
            </a:xfrm>
            <a:custGeom>
              <a:avLst/>
              <a:gdLst>
                <a:gd name="T0" fmla="*/ 0 w 371"/>
                <a:gd name="T1" fmla="*/ 13 h 291"/>
                <a:gd name="T2" fmla="*/ 8 w 371"/>
                <a:gd name="T3" fmla="*/ 13 h 291"/>
                <a:gd name="T4" fmla="*/ 90 w 371"/>
                <a:gd name="T5" fmla="*/ 6 h 291"/>
                <a:gd name="T6" fmla="*/ 173 w 371"/>
                <a:gd name="T7" fmla="*/ 0 h 291"/>
                <a:gd name="T8" fmla="*/ 157 w 371"/>
                <a:gd name="T9" fmla="*/ 13 h 291"/>
                <a:gd name="T10" fmla="*/ 181 w 371"/>
                <a:gd name="T11" fmla="*/ 13 h 291"/>
                <a:gd name="T12" fmla="*/ 313 w 371"/>
                <a:gd name="T13" fmla="*/ 101 h 291"/>
                <a:gd name="T14" fmla="*/ 371 w 371"/>
                <a:gd name="T15" fmla="*/ 164 h 291"/>
                <a:gd name="T16" fmla="*/ 371 w 371"/>
                <a:gd name="T17" fmla="*/ 202 h 291"/>
                <a:gd name="T18" fmla="*/ 355 w 371"/>
                <a:gd name="T19" fmla="*/ 209 h 291"/>
                <a:gd name="T20" fmla="*/ 371 w 371"/>
                <a:gd name="T21" fmla="*/ 253 h 291"/>
                <a:gd name="T22" fmla="*/ 330 w 371"/>
                <a:gd name="T23" fmla="*/ 253 h 291"/>
                <a:gd name="T24" fmla="*/ 330 w 371"/>
                <a:gd name="T25" fmla="*/ 285 h 291"/>
                <a:gd name="T26" fmla="*/ 305 w 371"/>
                <a:gd name="T27" fmla="*/ 272 h 291"/>
                <a:gd name="T28" fmla="*/ 107 w 371"/>
                <a:gd name="T29" fmla="*/ 291 h 291"/>
                <a:gd name="T30" fmla="*/ 66 w 371"/>
                <a:gd name="T31" fmla="*/ 228 h 291"/>
                <a:gd name="T32" fmla="*/ 99 w 371"/>
                <a:gd name="T33" fmla="*/ 183 h 291"/>
                <a:gd name="T34" fmla="*/ 57 w 371"/>
                <a:gd name="T35" fmla="*/ 164 h 291"/>
                <a:gd name="T36" fmla="*/ 0 w 371"/>
                <a:gd name="T37" fmla="*/ 13 h 2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1"/>
                <a:gd name="T58" fmla="*/ 0 h 291"/>
                <a:gd name="T59" fmla="*/ 371 w 371"/>
                <a:gd name="T60" fmla="*/ 291 h 2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1" h="291">
                  <a:moveTo>
                    <a:pt x="0" y="13"/>
                  </a:moveTo>
                  <a:lnTo>
                    <a:pt x="8" y="13"/>
                  </a:lnTo>
                  <a:lnTo>
                    <a:pt x="90" y="6"/>
                  </a:lnTo>
                  <a:lnTo>
                    <a:pt x="173" y="0"/>
                  </a:lnTo>
                  <a:lnTo>
                    <a:pt x="157" y="13"/>
                  </a:lnTo>
                  <a:lnTo>
                    <a:pt x="181" y="13"/>
                  </a:lnTo>
                  <a:lnTo>
                    <a:pt x="313" y="101"/>
                  </a:lnTo>
                  <a:lnTo>
                    <a:pt x="371" y="164"/>
                  </a:lnTo>
                  <a:lnTo>
                    <a:pt x="371" y="202"/>
                  </a:lnTo>
                  <a:lnTo>
                    <a:pt x="355" y="209"/>
                  </a:lnTo>
                  <a:lnTo>
                    <a:pt x="371" y="253"/>
                  </a:lnTo>
                  <a:lnTo>
                    <a:pt x="330" y="253"/>
                  </a:lnTo>
                  <a:lnTo>
                    <a:pt x="330" y="285"/>
                  </a:lnTo>
                  <a:lnTo>
                    <a:pt x="305" y="272"/>
                  </a:lnTo>
                  <a:lnTo>
                    <a:pt x="107" y="291"/>
                  </a:lnTo>
                  <a:lnTo>
                    <a:pt x="66" y="228"/>
                  </a:lnTo>
                  <a:lnTo>
                    <a:pt x="99" y="183"/>
                  </a:lnTo>
                  <a:lnTo>
                    <a:pt x="57" y="164"/>
                  </a:lnTo>
                  <a:lnTo>
                    <a:pt x="0" y="13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4" name="Group 141"/>
          <p:cNvGrpSpPr>
            <a:grpSpLocks/>
          </p:cNvGrpSpPr>
          <p:nvPr/>
        </p:nvGrpSpPr>
        <p:grpSpPr bwMode="auto">
          <a:xfrm>
            <a:off x="4667621" y="4485350"/>
            <a:ext cx="453963" cy="358101"/>
            <a:chOff x="3181" y="2257"/>
            <a:chExt cx="338" cy="208"/>
          </a:xfrm>
          <a:solidFill>
            <a:schemeClr val="bg1"/>
          </a:solidFill>
        </p:grpSpPr>
        <p:sp>
          <p:nvSpPr>
            <p:cNvPr id="16556" name="Freeform 142"/>
            <p:cNvSpPr>
              <a:spLocks/>
            </p:cNvSpPr>
            <p:nvPr/>
          </p:nvSpPr>
          <p:spPr bwMode="auto">
            <a:xfrm>
              <a:off x="3181" y="2257"/>
              <a:ext cx="338" cy="208"/>
            </a:xfrm>
            <a:custGeom>
              <a:avLst/>
              <a:gdLst>
                <a:gd name="T0" fmla="*/ 16 w 338"/>
                <a:gd name="T1" fmla="*/ 38 h 208"/>
                <a:gd name="T2" fmla="*/ 41 w 338"/>
                <a:gd name="T3" fmla="*/ 19 h 208"/>
                <a:gd name="T4" fmla="*/ 140 w 338"/>
                <a:gd name="T5" fmla="*/ 0 h 208"/>
                <a:gd name="T6" fmla="*/ 173 w 338"/>
                <a:gd name="T7" fmla="*/ 13 h 208"/>
                <a:gd name="T8" fmla="*/ 239 w 338"/>
                <a:gd name="T9" fmla="*/ 6 h 208"/>
                <a:gd name="T10" fmla="*/ 297 w 338"/>
                <a:gd name="T11" fmla="*/ 31 h 208"/>
                <a:gd name="T12" fmla="*/ 338 w 338"/>
                <a:gd name="T13" fmla="*/ 57 h 208"/>
                <a:gd name="T14" fmla="*/ 313 w 338"/>
                <a:gd name="T15" fmla="*/ 120 h 208"/>
                <a:gd name="T16" fmla="*/ 272 w 338"/>
                <a:gd name="T17" fmla="*/ 152 h 208"/>
                <a:gd name="T18" fmla="*/ 231 w 338"/>
                <a:gd name="T19" fmla="*/ 158 h 208"/>
                <a:gd name="T20" fmla="*/ 239 w 338"/>
                <a:gd name="T21" fmla="*/ 183 h 208"/>
                <a:gd name="T22" fmla="*/ 214 w 338"/>
                <a:gd name="T23" fmla="*/ 208 h 208"/>
                <a:gd name="T24" fmla="*/ 156 w 338"/>
                <a:gd name="T25" fmla="*/ 152 h 208"/>
                <a:gd name="T26" fmla="*/ 24 w 338"/>
                <a:gd name="T27" fmla="*/ 57 h 208"/>
                <a:gd name="T28" fmla="*/ 0 w 338"/>
                <a:gd name="T29" fmla="*/ 57 h 208"/>
                <a:gd name="T30" fmla="*/ 16 w 338"/>
                <a:gd name="T31" fmla="*/ 38 h 2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8"/>
                <a:gd name="T49" fmla="*/ 0 h 208"/>
                <a:gd name="T50" fmla="*/ 338 w 338"/>
                <a:gd name="T51" fmla="*/ 208 h 20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8" h="208">
                  <a:moveTo>
                    <a:pt x="16" y="38"/>
                  </a:moveTo>
                  <a:lnTo>
                    <a:pt x="41" y="19"/>
                  </a:lnTo>
                  <a:lnTo>
                    <a:pt x="140" y="0"/>
                  </a:lnTo>
                  <a:lnTo>
                    <a:pt x="173" y="13"/>
                  </a:lnTo>
                  <a:lnTo>
                    <a:pt x="239" y="6"/>
                  </a:lnTo>
                  <a:lnTo>
                    <a:pt x="297" y="31"/>
                  </a:lnTo>
                  <a:lnTo>
                    <a:pt x="338" y="57"/>
                  </a:lnTo>
                  <a:lnTo>
                    <a:pt x="313" y="120"/>
                  </a:lnTo>
                  <a:lnTo>
                    <a:pt x="272" y="152"/>
                  </a:lnTo>
                  <a:lnTo>
                    <a:pt x="231" y="158"/>
                  </a:lnTo>
                  <a:lnTo>
                    <a:pt x="239" y="183"/>
                  </a:lnTo>
                  <a:lnTo>
                    <a:pt x="214" y="208"/>
                  </a:lnTo>
                  <a:lnTo>
                    <a:pt x="156" y="152"/>
                  </a:lnTo>
                  <a:lnTo>
                    <a:pt x="24" y="57"/>
                  </a:lnTo>
                  <a:lnTo>
                    <a:pt x="0" y="57"/>
                  </a:lnTo>
                  <a:lnTo>
                    <a:pt x="16" y="3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57" name="Freeform 143"/>
            <p:cNvSpPr>
              <a:spLocks/>
            </p:cNvSpPr>
            <p:nvPr/>
          </p:nvSpPr>
          <p:spPr bwMode="auto">
            <a:xfrm>
              <a:off x="3181" y="2257"/>
              <a:ext cx="338" cy="208"/>
            </a:xfrm>
            <a:custGeom>
              <a:avLst/>
              <a:gdLst>
                <a:gd name="T0" fmla="*/ 16 w 338"/>
                <a:gd name="T1" fmla="*/ 38 h 208"/>
                <a:gd name="T2" fmla="*/ 41 w 338"/>
                <a:gd name="T3" fmla="*/ 19 h 208"/>
                <a:gd name="T4" fmla="*/ 140 w 338"/>
                <a:gd name="T5" fmla="*/ 0 h 208"/>
                <a:gd name="T6" fmla="*/ 173 w 338"/>
                <a:gd name="T7" fmla="*/ 13 h 208"/>
                <a:gd name="T8" fmla="*/ 239 w 338"/>
                <a:gd name="T9" fmla="*/ 6 h 208"/>
                <a:gd name="T10" fmla="*/ 297 w 338"/>
                <a:gd name="T11" fmla="*/ 31 h 208"/>
                <a:gd name="T12" fmla="*/ 338 w 338"/>
                <a:gd name="T13" fmla="*/ 57 h 208"/>
                <a:gd name="T14" fmla="*/ 313 w 338"/>
                <a:gd name="T15" fmla="*/ 120 h 208"/>
                <a:gd name="T16" fmla="*/ 272 w 338"/>
                <a:gd name="T17" fmla="*/ 152 h 208"/>
                <a:gd name="T18" fmla="*/ 231 w 338"/>
                <a:gd name="T19" fmla="*/ 158 h 208"/>
                <a:gd name="T20" fmla="*/ 239 w 338"/>
                <a:gd name="T21" fmla="*/ 183 h 208"/>
                <a:gd name="T22" fmla="*/ 214 w 338"/>
                <a:gd name="T23" fmla="*/ 208 h 208"/>
                <a:gd name="T24" fmla="*/ 156 w 338"/>
                <a:gd name="T25" fmla="*/ 152 h 208"/>
                <a:gd name="T26" fmla="*/ 24 w 338"/>
                <a:gd name="T27" fmla="*/ 57 h 208"/>
                <a:gd name="T28" fmla="*/ 0 w 338"/>
                <a:gd name="T29" fmla="*/ 57 h 208"/>
                <a:gd name="T30" fmla="*/ 16 w 338"/>
                <a:gd name="T31" fmla="*/ 38 h 2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8"/>
                <a:gd name="T49" fmla="*/ 0 h 208"/>
                <a:gd name="T50" fmla="*/ 338 w 338"/>
                <a:gd name="T51" fmla="*/ 208 h 20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8" h="208">
                  <a:moveTo>
                    <a:pt x="16" y="38"/>
                  </a:moveTo>
                  <a:lnTo>
                    <a:pt x="41" y="19"/>
                  </a:lnTo>
                  <a:lnTo>
                    <a:pt x="140" y="0"/>
                  </a:lnTo>
                  <a:lnTo>
                    <a:pt x="173" y="13"/>
                  </a:lnTo>
                  <a:lnTo>
                    <a:pt x="239" y="6"/>
                  </a:lnTo>
                  <a:lnTo>
                    <a:pt x="297" y="31"/>
                  </a:lnTo>
                  <a:lnTo>
                    <a:pt x="338" y="57"/>
                  </a:lnTo>
                  <a:lnTo>
                    <a:pt x="313" y="120"/>
                  </a:lnTo>
                  <a:lnTo>
                    <a:pt x="272" y="152"/>
                  </a:lnTo>
                  <a:lnTo>
                    <a:pt x="231" y="158"/>
                  </a:lnTo>
                  <a:lnTo>
                    <a:pt x="239" y="183"/>
                  </a:lnTo>
                  <a:lnTo>
                    <a:pt x="214" y="208"/>
                  </a:lnTo>
                  <a:lnTo>
                    <a:pt x="156" y="152"/>
                  </a:lnTo>
                  <a:lnTo>
                    <a:pt x="24" y="57"/>
                  </a:lnTo>
                  <a:lnTo>
                    <a:pt x="0" y="57"/>
                  </a:lnTo>
                  <a:lnTo>
                    <a:pt x="16" y="38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5" name="Group 144"/>
          <p:cNvGrpSpPr>
            <a:grpSpLocks/>
          </p:cNvGrpSpPr>
          <p:nvPr/>
        </p:nvGrpSpPr>
        <p:grpSpPr bwMode="auto">
          <a:xfrm>
            <a:off x="4348371" y="4994812"/>
            <a:ext cx="850720" cy="564840"/>
            <a:chOff x="2941" y="2554"/>
            <a:chExt cx="636" cy="329"/>
          </a:xfrm>
          <a:solidFill>
            <a:schemeClr val="bg1"/>
          </a:solidFill>
        </p:grpSpPr>
        <p:sp>
          <p:nvSpPr>
            <p:cNvPr id="16554" name="Freeform 145"/>
            <p:cNvSpPr>
              <a:spLocks/>
            </p:cNvSpPr>
            <p:nvPr/>
          </p:nvSpPr>
          <p:spPr bwMode="auto">
            <a:xfrm>
              <a:off x="2941" y="2554"/>
              <a:ext cx="636" cy="329"/>
            </a:xfrm>
            <a:custGeom>
              <a:avLst/>
              <a:gdLst>
                <a:gd name="T0" fmla="*/ 0 w 636"/>
                <a:gd name="T1" fmla="*/ 32 h 329"/>
                <a:gd name="T2" fmla="*/ 173 w 636"/>
                <a:gd name="T3" fmla="*/ 19 h 329"/>
                <a:gd name="T4" fmla="*/ 190 w 636"/>
                <a:gd name="T5" fmla="*/ 38 h 329"/>
                <a:gd name="T6" fmla="*/ 380 w 636"/>
                <a:gd name="T7" fmla="*/ 19 h 329"/>
                <a:gd name="T8" fmla="*/ 413 w 636"/>
                <a:gd name="T9" fmla="*/ 38 h 329"/>
                <a:gd name="T10" fmla="*/ 413 w 636"/>
                <a:gd name="T11" fmla="*/ 0 h 329"/>
                <a:gd name="T12" fmla="*/ 413 w 636"/>
                <a:gd name="T13" fmla="*/ 0 h 329"/>
                <a:gd name="T14" fmla="*/ 446 w 636"/>
                <a:gd name="T15" fmla="*/ 0 h 329"/>
                <a:gd name="T16" fmla="*/ 487 w 636"/>
                <a:gd name="T17" fmla="*/ 51 h 329"/>
                <a:gd name="T18" fmla="*/ 553 w 636"/>
                <a:gd name="T19" fmla="*/ 120 h 329"/>
                <a:gd name="T20" fmla="*/ 578 w 636"/>
                <a:gd name="T21" fmla="*/ 183 h 329"/>
                <a:gd name="T22" fmla="*/ 627 w 636"/>
                <a:gd name="T23" fmla="*/ 221 h 329"/>
                <a:gd name="T24" fmla="*/ 636 w 636"/>
                <a:gd name="T25" fmla="*/ 284 h 329"/>
                <a:gd name="T26" fmla="*/ 619 w 636"/>
                <a:gd name="T27" fmla="*/ 322 h 329"/>
                <a:gd name="T28" fmla="*/ 553 w 636"/>
                <a:gd name="T29" fmla="*/ 329 h 329"/>
                <a:gd name="T30" fmla="*/ 545 w 636"/>
                <a:gd name="T31" fmla="*/ 316 h 329"/>
                <a:gd name="T32" fmla="*/ 495 w 636"/>
                <a:gd name="T33" fmla="*/ 291 h 329"/>
                <a:gd name="T34" fmla="*/ 479 w 636"/>
                <a:gd name="T35" fmla="*/ 272 h 329"/>
                <a:gd name="T36" fmla="*/ 471 w 636"/>
                <a:gd name="T37" fmla="*/ 259 h 329"/>
                <a:gd name="T38" fmla="*/ 462 w 636"/>
                <a:gd name="T39" fmla="*/ 240 h 329"/>
                <a:gd name="T40" fmla="*/ 454 w 636"/>
                <a:gd name="T41" fmla="*/ 247 h 329"/>
                <a:gd name="T42" fmla="*/ 413 w 636"/>
                <a:gd name="T43" fmla="*/ 215 h 329"/>
                <a:gd name="T44" fmla="*/ 421 w 636"/>
                <a:gd name="T45" fmla="*/ 190 h 329"/>
                <a:gd name="T46" fmla="*/ 413 w 636"/>
                <a:gd name="T47" fmla="*/ 177 h 329"/>
                <a:gd name="T48" fmla="*/ 405 w 636"/>
                <a:gd name="T49" fmla="*/ 183 h 329"/>
                <a:gd name="T50" fmla="*/ 405 w 636"/>
                <a:gd name="T51" fmla="*/ 196 h 329"/>
                <a:gd name="T52" fmla="*/ 388 w 636"/>
                <a:gd name="T53" fmla="*/ 177 h 329"/>
                <a:gd name="T54" fmla="*/ 388 w 636"/>
                <a:gd name="T55" fmla="*/ 133 h 329"/>
                <a:gd name="T56" fmla="*/ 372 w 636"/>
                <a:gd name="T57" fmla="*/ 101 h 329"/>
                <a:gd name="T58" fmla="*/ 306 w 636"/>
                <a:gd name="T59" fmla="*/ 82 h 329"/>
                <a:gd name="T60" fmla="*/ 281 w 636"/>
                <a:gd name="T61" fmla="*/ 57 h 329"/>
                <a:gd name="T62" fmla="*/ 248 w 636"/>
                <a:gd name="T63" fmla="*/ 51 h 329"/>
                <a:gd name="T64" fmla="*/ 231 w 636"/>
                <a:gd name="T65" fmla="*/ 70 h 329"/>
                <a:gd name="T66" fmla="*/ 182 w 636"/>
                <a:gd name="T67" fmla="*/ 82 h 329"/>
                <a:gd name="T68" fmla="*/ 157 w 636"/>
                <a:gd name="T69" fmla="*/ 70 h 329"/>
                <a:gd name="T70" fmla="*/ 140 w 636"/>
                <a:gd name="T71" fmla="*/ 51 h 329"/>
                <a:gd name="T72" fmla="*/ 50 w 636"/>
                <a:gd name="T73" fmla="*/ 70 h 329"/>
                <a:gd name="T74" fmla="*/ 25 w 636"/>
                <a:gd name="T75" fmla="*/ 57 h 329"/>
                <a:gd name="T76" fmla="*/ 8 w 636"/>
                <a:gd name="T77" fmla="*/ 70 h 329"/>
                <a:gd name="T78" fmla="*/ 0 w 636"/>
                <a:gd name="T79" fmla="*/ 32 h 3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36"/>
                <a:gd name="T121" fmla="*/ 0 h 329"/>
                <a:gd name="T122" fmla="*/ 636 w 636"/>
                <a:gd name="T123" fmla="*/ 329 h 32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36" h="329">
                  <a:moveTo>
                    <a:pt x="0" y="32"/>
                  </a:moveTo>
                  <a:lnTo>
                    <a:pt x="173" y="19"/>
                  </a:lnTo>
                  <a:lnTo>
                    <a:pt x="190" y="38"/>
                  </a:lnTo>
                  <a:lnTo>
                    <a:pt x="380" y="19"/>
                  </a:lnTo>
                  <a:lnTo>
                    <a:pt x="413" y="38"/>
                  </a:lnTo>
                  <a:lnTo>
                    <a:pt x="413" y="0"/>
                  </a:lnTo>
                  <a:lnTo>
                    <a:pt x="446" y="0"/>
                  </a:lnTo>
                  <a:lnTo>
                    <a:pt x="487" y="51"/>
                  </a:lnTo>
                  <a:lnTo>
                    <a:pt x="553" y="120"/>
                  </a:lnTo>
                  <a:lnTo>
                    <a:pt x="578" y="183"/>
                  </a:lnTo>
                  <a:lnTo>
                    <a:pt x="627" y="221"/>
                  </a:lnTo>
                  <a:lnTo>
                    <a:pt x="636" y="284"/>
                  </a:lnTo>
                  <a:lnTo>
                    <a:pt x="619" y="322"/>
                  </a:lnTo>
                  <a:lnTo>
                    <a:pt x="553" y="329"/>
                  </a:lnTo>
                  <a:lnTo>
                    <a:pt x="545" y="316"/>
                  </a:lnTo>
                  <a:lnTo>
                    <a:pt x="495" y="291"/>
                  </a:lnTo>
                  <a:lnTo>
                    <a:pt x="479" y="272"/>
                  </a:lnTo>
                  <a:lnTo>
                    <a:pt x="471" y="259"/>
                  </a:lnTo>
                  <a:lnTo>
                    <a:pt x="462" y="240"/>
                  </a:lnTo>
                  <a:lnTo>
                    <a:pt x="454" y="247"/>
                  </a:lnTo>
                  <a:lnTo>
                    <a:pt x="413" y="215"/>
                  </a:lnTo>
                  <a:lnTo>
                    <a:pt x="421" y="190"/>
                  </a:lnTo>
                  <a:lnTo>
                    <a:pt x="413" y="177"/>
                  </a:lnTo>
                  <a:lnTo>
                    <a:pt x="405" y="183"/>
                  </a:lnTo>
                  <a:lnTo>
                    <a:pt x="405" y="196"/>
                  </a:lnTo>
                  <a:lnTo>
                    <a:pt x="388" y="177"/>
                  </a:lnTo>
                  <a:lnTo>
                    <a:pt x="388" y="133"/>
                  </a:lnTo>
                  <a:lnTo>
                    <a:pt x="372" y="101"/>
                  </a:lnTo>
                  <a:lnTo>
                    <a:pt x="306" y="82"/>
                  </a:lnTo>
                  <a:lnTo>
                    <a:pt x="281" y="57"/>
                  </a:lnTo>
                  <a:lnTo>
                    <a:pt x="248" y="51"/>
                  </a:lnTo>
                  <a:lnTo>
                    <a:pt x="231" y="70"/>
                  </a:lnTo>
                  <a:lnTo>
                    <a:pt x="182" y="82"/>
                  </a:lnTo>
                  <a:lnTo>
                    <a:pt x="157" y="70"/>
                  </a:lnTo>
                  <a:lnTo>
                    <a:pt x="140" y="51"/>
                  </a:lnTo>
                  <a:lnTo>
                    <a:pt x="50" y="70"/>
                  </a:lnTo>
                  <a:lnTo>
                    <a:pt x="25" y="57"/>
                  </a:lnTo>
                  <a:lnTo>
                    <a:pt x="8" y="70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55" name="Freeform 146"/>
            <p:cNvSpPr>
              <a:spLocks/>
            </p:cNvSpPr>
            <p:nvPr/>
          </p:nvSpPr>
          <p:spPr bwMode="auto">
            <a:xfrm>
              <a:off x="2941" y="2554"/>
              <a:ext cx="636" cy="329"/>
            </a:xfrm>
            <a:custGeom>
              <a:avLst/>
              <a:gdLst>
                <a:gd name="T0" fmla="*/ 0 w 636"/>
                <a:gd name="T1" fmla="*/ 32 h 329"/>
                <a:gd name="T2" fmla="*/ 173 w 636"/>
                <a:gd name="T3" fmla="*/ 19 h 329"/>
                <a:gd name="T4" fmla="*/ 190 w 636"/>
                <a:gd name="T5" fmla="*/ 38 h 329"/>
                <a:gd name="T6" fmla="*/ 380 w 636"/>
                <a:gd name="T7" fmla="*/ 19 h 329"/>
                <a:gd name="T8" fmla="*/ 413 w 636"/>
                <a:gd name="T9" fmla="*/ 38 h 329"/>
                <a:gd name="T10" fmla="*/ 413 w 636"/>
                <a:gd name="T11" fmla="*/ 0 h 329"/>
                <a:gd name="T12" fmla="*/ 413 w 636"/>
                <a:gd name="T13" fmla="*/ 0 h 329"/>
                <a:gd name="T14" fmla="*/ 446 w 636"/>
                <a:gd name="T15" fmla="*/ 0 h 329"/>
                <a:gd name="T16" fmla="*/ 487 w 636"/>
                <a:gd name="T17" fmla="*/ 51 h 329"/>
                <a:gd name="T18" fmla="*/ 553 w 636"/>
                <a:gd name="T19" fmla="*/ 120 h 329"/>
                <a:gd name="T20" fmla="*/ 578 w 636"/>
                <a:gd name="T21" fmla="*/ 183 h 329"/>
                <a:gd name="T22" fmla="*/ 627 w 636"/>
                <a:gd name="T23" fmla="*/ 221 h 329"/>
                <a:gd name="T24" fmla="*/ 636 w 636"/>
                <a:gd name="T25" fmla="*/ 284 h 329"/>
                <a:gd name="T26" fmla="*/ 619 w 636"/>
                <a:gd name="T27" fmla="*/ 322 h 329"/>
                <a:gd name="T28" fmla="*/ 553 w 636"/>
                <a:gd name="T29" fmla="*/ 329 h 329"/>
                <a:gd name="T30" fmla="*/ 545 w 636"/>
                <a:gd name="T31" fmla="*/ 316 h 329"/>
                <a:gd name="T32" fmla="*/ 495 w 636"/>
                <a:gd name="T33" fmla="*/ 291 h 329"/>
                <a:gd name="T34" fmla="*/ 479 w 636"/>
                <a:gd name="T35" fmla="*/ 272 h 329"/>
                <a:gd name="T36" fmla="*/ 471 w 636"/>
                <a:gd name="T37" fmla="*/ 259 h 329"/>
                <a:gd name="T38" fmla="*/ 462 w 636"/>
                <a:gd name="T39" fmla="*/ 240 h 329"/>
                <a:gd name="T40" fmla="*/ 454 w 636"/>
                <a:gd name="T41" fmla="*/ 247 h 329"/>
                <a:gd name="T42" fmla="*/ 413 w 636"/>
                <a:gd name="T43" fmla="*/ 215 h 329"/>
                <a:gd name="T44" fmla="*/ 421 w 636"/>
                <a:gd name="T45" fmla="*/ 190 h 329"/>
                <a:gd name="T46" fmla="*/ 413 w 636"/>
                <a:gd name="T47" fmla="*/ 177 h 329"/>
                <a:gd name="T48" fmla="*/ 405 w 636"/>
                <a:gd name="T49" fmla="*/ 183 h 329"/>
                <a:gd name="T50" fmla="*/ 405 w 636"/>
                <a:gd name="T51" fmla="*/ 196 h 329"/>
                <a:gd name="T52" fmla="*/ 388 w 636"/>
                <a:gd name="T53" fmla="*/ 177 h 329"/>
                <a:gd name="T54" fmla="*/ 388 w 636"/>
                <a:gd name="T55" fmla="*/ 133 h 329"/>
                <a:gd name="T56" fmla="*/ 372 w 636"/>
                <a:gd name="T57" fmla="*/ 101 h 329"/>
                <a:gd name="T58" fmla="*/ 306 w 636"/>
                <a:gd name="T59" fmla="*/ 82 h 329"/>
                <a:gd name="T60" fmla="*/ 281 w 636"/>
                <a:gd name="T61" fmla="*/ 57 h 329"/>
                <a:gd name="T62" fmla="*/ 248 w 636"/>
                <a:gd name="T63" fmla="*/ 51 h 329"/>
                <a:gd name="T64" fmla="*/ 231 w 636"/>
                <a:gd name="T65" fmla="*/ 70 h 329"/>
                <a:gd name="T66" fmla="*/ 182 w 636"/>
                <a:gd name="T67" fmla="*/ 82 h 329"/>
                <a:gd name="T68" fmla="*/ 157 w 636"/>
                <a:gd name="T69" fmla="*/ 70 h 329"/>
                <a:gd name="T70" fmla="*/ 140 w 636"/>
                <a:gd name="T71" fmla="*/ 51 h 329"/>
                <a:gd name="T72" fmla="*/ 50 w 636"/>
                <a:gd name="T73" fmla="*/ 70 h 329"/>
                <a:gd name="T74" fmla="*/ 25 w 636"/>
                <a:gd name="T75" fmla="*/ 57 h 329"/>
                <a:gd name="T76" fmla="*/ 8 w 636"/>
                <a:gd name="T77" fmla="*/ 70 h 329"/>
                <a:gd name="T78" fmla="*/ 0 w 636"/>
                <a:gd name="T79" fmla="*/ 32 h 3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36"/>
                <a:gd name="T121" fmla="*/ 0 h 329"/>
                <a:gd name="T122" fmla="*/ 636 w 636"/>
                <a:gd name="T123" fmla="*/ 329 h 32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36" h="329">
                  <a:moveTo>
                    <a:pt x="0" y="32"/>
                  </a:moveTo>
                  <a:lnTo>
                    <a:pt x="173" y="19"/>
                  </a:lnTo>
                  <a:lnTo>
                    <a:pt x="190" y="38"/>
                  </a:lnTo>
                  <a:lnTo>
                    <a:pt x="380" y="19"/>
                  </a:lnTo>
                  <a:lnTo>
                    <a:pt x="413" y="38"/>
                  </a:lnTo>
                  <a:lnTo>
                    <a:pt x="413" y="0"/>
                  </a:lnTo>
                  <a:lnTo>
                    <a:pt x="446" y="0"/>
                  </a:lnTo>
                  <a:lnTo>
                    <a:pt x="487" y="51"/>
                  </a:lnTo>
                  <a:lnTo>
                    <a:pt x="553" y="120"/>
                  </a:lnTo>
                  <a:lnTo>
                    <a:pt x="578" y="183"/>
                  </a:lnTo>
                  <a:lnTo>
                    <a:pt x="627" y="221"/>
                  </a:lnTo>
                  <a:lnTo>
                    <a:pt x="636" y="284"/>
                  </a:lnTo>
                  <a:lnTo>
                    <a:pt x="619" y="322"/>
                  </a:lnTo>
                  <a:lnTo>
                    <a:pt x="553" y="329"/>
                  </a:lnTo>
                  <a:lnTo>
                    <a:pt x="545" y="316"/>
                  </a:lnTo>
                  <a:lnTo>
                    <a:pt x="495" y="291"/>
                  </a:lnTo>
                  <a:lnTo>
                    <a:pt x="479" y="272"/>
                  </a:lnTo>
                  <a:lnTo>
                    <a:pt x="471" y="259"/>
                  </a:lnTo>
                  <a:lnTo>
                    <a:pt x="462" y="240"/>
                  </a:lnTo>
                  <a:lnTo>
                    <a:pt x="454" y="247"/>
                  </a:lnTo>
                  <a:lnTo>
                    <a:pt x="413" y="215"/>
                  </a:lnTo>
                  <a:lnTo>
                    <a:pt x="421" y="190"/>
                  </a:lnTo>
                  <a:lnTo>
                    <a:pt x="413" y="177"/>
                  </a:lnTo>
                  <a:lnTo>
                    <a:pt x="405" y="183"/>
                  </a:lnTo>
                  <a:lnTo>
                    <a:pt x="405" y="196"/>
                  </a:lnTo>
                  <a:lnTo>
                    <a:pt x="388" y="177"/>
                  </a:lnTo>
                  <a:lnTo>
                    <a:pt x="388" y="133"/>
                  </a:lnTo>
                  <a:lnTo>
                    <a:pt x="372" y="101"/>
                  </a:lnTo>
                  <a:lnTo>
                    <a:pt x="306" y="82"/>
                  </a:lnTo>
                  <a:lnTo>
                    <a:pt x="281" y="57"/>
                  </a:lnTo>
                  <a:lnTo>
                    <a:pt x="248" y="51"/>
                  </a:lnTo>
                  <a:lnTo>
                    <a:pt x="231" y="70"/>
                  </a:lnTo>
                  <a:lnTo>
                    <a:pt x="182" y="82"/>
                  </a:lnTo>
                  <a:lnTo>
                    <a:pt x="157" y="70"/>
                  </a:lnTo>
                  <a:lnTo>
                    <a:pt x="140" y="51"/>
                  </a:lnTo>
                  <a:lnTo>
                    <a:pt x="50" y="70"/>
                  </a:lnTo>
                  <a:lnTo>
                    <a:pt x="25" y="57"/>
                  </a:lnTo>
                  <a:lnTo>
                    <a:pt x="8" y="70"/>
                  </a:lnTo>
                  <a:lnTo>
                    <a:pt x="0" y="32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6" name="Group 147"/>
          <p:cNvGrpSpPr>
            <a:grpSpLocks/>
          </p:cNvGrpSpPr>
          <p:nvPr/>
        </p:nvGrpSpPr>
        <p:grpSpPr bwMode="auto">
          <a:xfrm>
            <a:off x="4580889" y="4249077"/>
            <a:ext cx="782441" cy="332258"/>
            <a:chOff x="3114" y="2118"/>
            <a:chExt cx="586" cy="196"/>
          </a:xfrm>
          <a:solidFill>
            <a:schemeClr val="bg1"/>
          </a:solidFill>
        </p:grpSpPr>
        <p:sp>
          <p:nvSpPr>
            <p:cNvPr id="16552" name="Freeform 148"/>
            <p:cNvSpPr>
              <a:spLocks/>
            </p:cNvSpPr>
            <p:nvPr/>
          </p:nvSpPr>
          <p:spPr bwMode="auto">
            <a:xfrm>
              <a:off x="3114" y="2118"/>
              <a:ext cx="586" cy="196"/>
            </a:xfrm>
            <a:custGeom>
              <a:avLst/>
              <a:gdLst>
                <a:gd name="T0" fmla="*/ 25 w 586"/>
                <a:gd name="T1" fmla="*/ 145 h 196"/>
                <a:gd name="T2" fmla="*/ 0 w 586"/>
                <a:gd name="T3" fmla="*/ 189 h 196"/>
                <a:gd name="T4" fmla="*/ 75 w 586"/>
                <a:gd name="T5" fmla="*/ 183 h 196"/>
                <a:gd name="T6" fmla="*/ 108 w 586"/>
                <a:gd name="T7" fmla="*/ 164 h 196"/>
                <a:gd name="T8" fmla="*/ 215 w 586"/>
                <a:gd name="T9" fmla="*/ 139 h 196"/>
                <a:gd name="T10" fmla="*/ 240 w 586"/>
                <a:gd name="T11" fmla="*/ 152 h 196"/>
                <a:gd name="T12" fmla="*/ 306 w 586"/>
                <a:gd name="T13" fmla="*/ 145 h 196"/>
                <a:gd name="T14" fmla="*/ 306 w 586"/>
                <a:gd name="T15" fmla="*/ 145 h 196"/>
                <a:gd name="T16" fmla="*/ 413 w 586"/>
                <a:gd name="T17" fmla="*/ 196 h 196"/>
                <a:gd name="T18" fmla="*/ 471 w 586"/>
                <a:gd name="T19" fmla="*/ 183 h 196"/>
                <a:gd name="T20" fmla="*/ 504 w 586"/>
                <a:gd name="T21" fmla="*/ 126 h 196"/>
                <a:gd name="T22" fmla="*/ 562 w 586"/>
                <a:gd name="T23" fmla="*/ 114 h 196"/>
                <a:gd name="T24" fmla="*/ 586 w 586"/>
                <a:gd name="T25" fmla="*/ 76 h 196"/>
                <a:gd name="T26" fmla="*/ 586 w 586"/>
                <a:gd name="T27" fmla="*/ 25 h 196"/>
                <a:gd name="T28" fmla="*/ 578 w 586"/>
                <a:gd name="T29" fmla="*/ 63 h 196"/>
                <a:gd name="T30" fmla="*/ 545 w 586"/>
                <a:gd name="T31" fmla="*/ 101 h 196"/>
                <a:gd name="T32" fmla="*/ 537 w 586"/>
                <a:gd name="T33" fmla="*/ 95 h 196"/>
                <a:gd name="T34" fmla="*/ 487 w 586"/>
                <a:gd name="T35" fmla="*/ 107 h 196"/>
                <a:gd name="T36" fmla="*/ 487 w 586"/>
                <a:gd name="T37" fmla="*/ 95 h 196"/>
                <a:gd name="T38" fmla="*/ 537 w 586"/>
                <a:gd name="T39" fmla="*/ 82 h 196"/>
                <a:gd name="T40" fmla="*/ 496 w 586"/>
                <a:gd name="T41" fmla="*/ 76 h 196"/>
                <a:gd name="T42" fmla="*/ 537 w 586"/>
                <a:gd name="T43" fmla="*/ 69 h 196"/>
                <a:gd name="T44" fmla="*/ 553 w 586"/>
                <a:gd name="T45" fmla="*/ 76 h 196"/>
                <a:gd name="T46" fmla="*/ 562 w 586"/>
                <a:gd name="T47" fmla="*/ 38 h 196"/>
                <a:gd name="T48" fmla="*/ 553 w 586"/>
                <a:gd name="T49" fmla="*/ 25 h 196"/>
                <a:gd name="T50" fmla="*/ 504 w 586"/>
                <a:gd name="T51" fmla="*/ 44 h 196"/>
                <a:gd name="T52" fmla="*/ 504 w 586"/>
                <a:gd name="T53" fmla="*/ 19 h 196"/>
                <a:gd name="T54" fmla="*/ 529 w 586"/>
                <a:gd name="T55" fmla="*/ 25 h 196"/>
                <a:gd name="T56" fmla="*/ 553 w 586"/>
                <a:gd name="T57" fmla="*/ 6 h 196"/>
                <a:gd name="T58" fmla="*/ 537 w 586"/>
                <a:gd name="T59" fmla="*/ 0 h 196"/>
                <a:gd name="T60" fmla="*/ 364 w 586"/>
                <a:gd name="T61" fmla="*/ 31 h 196"/>
                <a:gd name="T62" fmla="*/ 149 w 586"/>
                <a:gd name="T63" fmla="*/ 63 h 196"/>
                <a:gd name="T64" fmla="*/ 50 w 586"/>
                <a:gd name="T65" fmla="*/ 145 h 196"/>
                <a:gd name="T66" fmla="*/ 25 w 586"/>
                <a:gd name="T67" fmla="*/ 145 h 1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86"/>
                <a:gd name="T103" fmla="*/ 0 h 196"/>
                <a:gd name="T104" fmla="*/ 586 w 586"/>
                <a:gd name="T105" fmla="*/ 196 h 19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86" h="196">
                  <a:moveTo>
                    <a:pt x="25" y="145"/>
                  </a:moveTo>
                  <a:lnTo>
                    <a:pt x="0" y="189"/>
                  </a:lnTo>
                  <a:lnTo>
                    <a:pt x="75" y="183"/>
                  </a:lnTo>
                  <a:lnTo>
                    <a:pt x="108" y="164"/>
                  </a:lnTo>
                  <a:lnTo>
                    <a:pt x="215" y="139"/>
                  </a:lnTo>
                  <a:lnTo>
                    <a:pt x="240" y="152"/>
                  </a:lnTo>
                  <a:lnTo>
                    <a:pt x="306" y="145"/>
                  </a:lnTo>
                  <a:lnTo>
                    <a:pt x="413" y="196"/>
                  </a:lnTo>
                  <a:lnTo>
                    <a:pt x="471" y="183"/>
                  </a:lnTo>
                  <a:lnTo>
                    <a:pt x="504" y="126"/>
                  </a:lnTo>
                  <a:lnTo>
                    <a:pt x="562" y="114"/>
                  </a:lnTo>
                  <a:lnTo>
                    <a:pt x="586" y="76"/>
                  </a:lnTo>
                  <a:lnTo>
                    <a:pt x="586" y="25"/>
                  </a:lnTo>
                  <a:lnTo>
                    <a:pt x="578" y="63"/>
                  </a:lnTo>
                  <a:lnTo>
                    <a:pt x="545" y="101"/>
                  </a:lnTo>
                  <a:lnTo>
                    <a:pt x="537" y="95"/>
                  </a:lnTo>
                  <a:lnTo>
                    <a:pt x="487" y="107"/>
                  </a:lnTo>
                  <a:lnTo>
                    <a:pt x="487" y="95"/>
                  </a:lnTo>
                  <a:lnTo>
                    <a:pt x="537" y="82"/>
                  </a:lnTo>
                  <a:lnTo>
                    <a:pt x="496" y="76"/>
                  </a:lnTo>
                  <a:lnTo>
                    <a:pt x="537" y="69"/>
                  </a:lnTo>
                  <a:lnTo>
                    <a:pt x="553" y="76"/>
                  </a:lnTo>
                  <a:lnTo>
                    <a:pt x="562" y="38"/>
                  </a:lnTo>
                  <a:lnTo>
                    <a:pt x="553" y="25"/>
                  </a:lnTo>
                  <a:lnTo>
                    <a:pt x="504" y="44"/>
                  </a:lnTo>
                  <a:lnTo>
                    <a:pt x="504" y="19"/>
                  </a:lnTo>
                  <a:lnTo>
                    <a:pt x="529" y="25"/>
                  </a:lnTo>
                  <a:lnTo>
                    <a:pt x="553" y="6"/>
                  </a:lnTo>
                  <a:lnTo>
                    <a:pt x="537" y="0"/>
                  </a:lnTo>
                  <a:lnTo>
                    <a:pt x="364" y="31"/>
                  </a:lnTo>
                  <a:lnTo>
                    <a:pt x="149" y="63"/>
                  </a:lnTo>
                  <a:lnTo>
                    <a:pt x="50" y="145"/>
                  </a:lnTo>
                  <a:lnTo>
                    <a:pt x="25" y="14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53" name="Freeform 149"/>
            <p:cNvSpPr>
              <a:spLocks/>
            </p:cNvSpPr>
            <p:nvPr/>
          </p:nvSpPr>
          <p:spPr bwMode="auto">
            <a:xfrm>
              <a:off x="3114" y="2118"/>
              <a:ext cx="586" cy="196"/>
            </a:xfrm>
            <a:custGeom>
              <a:avLst/>
              <a:gdLst>
                <a:gd name="T0" fmla="*/ 25 w 586"/>
                <a:gd name="T1" fmla="*/ 145 h 196"/>
                <a:gd name="T2" fmla="*/ 0 w 586"/>
                <a:gd name="T3" fmla="*/ 189 h 196"/>
                <a:gd name="T4" fmla="*/ 75 w 586"/>
                <a:gd name="T5" fmla="*/ 183 h 196"/>
                <a:gd name="T6" fmla="*/ 108 w 586"/>
                <a:gd name="T7" fmla="*/ 164 h 196"/>
                <a:gd name="T8" fmla="*/ 215 w 586"/>
                <a:gd name="T9" fmla="*/ 139 h 196"/>
                <a:gd name="T10" fmla="*/ 240 w 586"/>
                <a:gd name="T11" fmla="*/ 152 h 196"/>
                <a:gd name="T12" fmla="*/ 306 w 586"/>
                <a:gd name="T13" fmla="*/ 145 h 196"/>
                <a:gd name="T14" fmla="*/ 306 w 586"/>
                <a:gd name="T15" fmla="*/ 145 h 196"/>
                <a:gd name="T16" fmla="*/ 413 w 586"/>
                <a:gd name="T17" fmla="*/ 196 h 196"/>
                <a:gd name="T18" fmla="*/ 471 w 586"/>
                <a:gd name="T19" fmla="*/ 183 h 196"/>
                <a:gd name="T20" fmla="*/ 504 w 586"/>
                <a:gd name="T21" fmla="*/ 126 h 196"/>
                <a:gd name="T22" fmla="*/ 562 w 586"/>
                <a:gd name="T23" fmla="*/ 114 h 196"/>
                <a:gd name="T24" fmla="*/ 586 w 586"/>
                <a:gd name="T25" fmla="*/ 76 h 196"/>
                <a:gd name="T26" fmla="*/ 586 w 586"/>
                <a:gd name="T27" fmla="*/ 25 h 196"/>
                <a:gd name="T28" fmla="*/ 578 w 586"/>
                <a:gd name="T29" fmla="*/ 63 h 196"/>
                <a:gd name="T30" fmla="*/ 545 w 586"/>
                <a:gd name="T31" fmla="*/ 101 h 196"/>
                <a:gd name="T32" fmla="*/ 537 w 586"/>
                <a:gd name="T33" fmla="*/ 95 h 196"/>
                <a:gd name="T34" fmla="*/ 487 w 586"/>
                <a:gd name="T35" fmla="*/ 107 h 196"/>
                <a:gd name="T36" fmla="*/ 487 w 586"/>
                <a:gd name="T37" fmla="*/ 95 h 196"/>
                <a:gd name="T38" fmla="*/ 537 w 586"/>
                <a:gd name="T39" fmla="*/ 82 h 196"/>
                <a:gd name="T40" fmla="*/ 496 w 586"/>
                <a:gd name="T41" fmla="*/ 76 h 196"/>
                <a:gd name="T42" fmla="*/ 537 w 586"/>
                <a:gd name="T43" fmla="*/ 69 h 196"/>
                <a:gd name="T44" fmla="*/ 553 w 586"/>
                <a:gd name="T45" fmla="*/ 76 h 196"/>
                <a:gd name="T46" fmla="*/ 562 w 586"/>
                <a:gd name="T47" fmla="*/ 38 h 196"/>
                <a:gd name="T48" fmla="*/ 553 w 586"/>
                <a:gd name="T49" fmla="*/ 25 h 196"/>
                <a:gd name="T50" fmla="*/ 504 w 586"/>
                <a:gd name="T51" fmla="*/ 44 h 196"/>
                <a:gd name="T52" fmla="*/ 504 w 586"/>
                <a:gd name="T53" fmla="*/ 19 h 196"/>
                <a:gd name="T54" fmla="*/ 529 w 586"/>
                <a:gd name="T55" fmla="*/ 25 h 196"/>
                <a:gd name="T56" fmla="*/ 553 w 586"/>
                <a:gd name="T57" fmla="*/ 6 h 196"/>
                <a:gd name="T58" fmla="*/ 537 w 586"/>
                <a:gd name="T59" fmla="*/ 0 h 196"/>
                <a:gd name="T60" fmla="*/ 364 w 586"/>
                <a:gd name="T61" fmla="*/ 31 h 196"/>
                <a:gd name="T62" fmla="*/ 149 w 586"/>
                <a:gd name="T63" fmla="*/ 63 h 196"/>
                <a:gd name="T64" fmla="*/ 50 w 586"/>
                <a:gd name="T65" fmla="*/ 145 h 196"/>
                <a:gd name="T66" fmla="*/ 25 w 586"/>
                <a:gd name="T67" fmla="*/ 145 h 1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86"/>
                <a:gd name="T103" fmla="*/ 0 h 196"/>
                <a:gd name="T104" fmla="*/ 586 w 586"/>
                <a:gd name="T105" fmla="*/ 196 h 19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86" h="196">
                  <a:moveTo>
                    <a:pt x="25" y="145"/>
                  </a:moveTo>
                  <a:lnTo>
                    <a:pt x="0" y="189"/>
                  </a:lnTo>
                  <a:lnTo>
                    <a:pt x="75" y="183"/>
                  </a:lnTo>
                  <a:lnTo>
                    <a:pt x="108" y="164"/>
                  </a:lnTo>
                  <a:lnTo>
                    <a:pt x="215" y="139"/>
                  </a:lnTo>
                  <a:lnTo>
                    <a:pt x="240" y="152"/>
                  </a:lnTo>
                  <a:lnTo>
                    <a:pt x="306" y="145"/>
                  </a:lnTo>
                  <a:lnTo>
                    <a:pt x="413" y="196"/>
                  </a:lnTo>
                  <a:lnTo>
                    <a:pt x="471" y="183"/>
                  </a:lnTo>
                  <a:lnTo>
                    <a:pt x="504" y="126"/>
                  </a:lnTo>
                  <a:lnTo>
                    <a:pt x="562" y="114"/>
                  </a:lnTo>
                  <a:lnTo>
                    <a:pt x="586" y="76"/>
                  </a:lnTo>
                  <a:lnTo>
                    <a:pt x="586" y="25"/>
                  </a:lnTo>
                  <a:lnTo>
                    <a:pt x="578" y="63"/>
                  </a:lnTo>
                  <a:lnTo>
                    <a:pt x="545" y="101"/>
                  </a:lnTo>
                  <a:lnTo>
                    <a:pt x="537" y="95"/>
                  </a:lnTo>
                  <a:lnTo>
                    <a:pt x="487" y="107"/>
                  </a:lnTo>
                  <a:lnTo>
                    <a:pt x="487" y="95"/>
                  </a:lnTo>
                  <a:lnTo>
                    <a:pt x="537" y="82"/>
                  </a:lnTo>
                  <a:lnTo>
                    <a:pt x="496" y="76"/>
                  </a:lnTo>
                  <a:lnTo>
                    <a:pt x="537" y="69"/>
                  </a:lnTo>
                  <a:lnTo>
                    <a:pt x="553" y="76"/>
                  </a:lnTo>
                  <a:lnTo>
                    <a:pt x="562" y="38"/>
                  </a:lnTo>
                  <a:lnTo>
                    <a:pt x="553" y="25"/>
                  </a:lnTo>
                  <a:lnTo>
                    <a:pt x="504" y="44"/>
                  </a:lnTo>
                  <a:lnTo>
                    <a:pt x="504" y="19"/>
                  </a:lnTo>
                  <a:lnTo>
                    <a:pt x="529" y="25"/>
                  </a:lnTo>
                  <a:lnTo>
                    <a:pt x="553" y="6"/>
                  </a:lnTo>
                  <a:lnTo>
                    <a:pt x="537" y="0"/>
                  </a:lnTo>
                  <a:lnTo>
                    <a:pt x="364" y="31"/>
                  </a:lnTo>
                  <a:lnTo>
                    <a:pt x="149" y="63"/>
                  </a:lnTo>
                  <a:lnTo>
                    <a:pt x="50" y="145"/>
                  </a:lnTo>
                  <a:lnTo>
                    <a:pt x="25" y="145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7" name="Group 150"/>
          <p:cNvGrpSpPr>
            <a:grpSpLocks/>
          </p:cNvGrpSpPr>
          <p:nvPr/>
        </p:nvGrpSpPr>
        <p:grpSpPr bwMode="auto">
          <a:xfrm>
            <a:off x="4612260" y="3964811"/>
            <a:ext cx="686481" cy="422706"/>
            <a:chOff x="3139" y="1953"/>
            <a:chExt cx="512" cy="247"/>
          </a:xfrm>
          <a:solidFill>
            <a:schemeClr val="bg1"/>
          </a:solidFill>
        </p:grpSpPr>
        <p:sp>
          <p:nvSpPr>
            <p:cNvPr id="16550" name="Freeform 151"/>
            <p:cNvSpPr>
              <a:spLocks/>
            </p:cNvSpPr>
            <p:nvPr/>
          </p:nvSpPr>
          <p:spPr bwMode="auto">
            <a:xfrm>
              <a:off x="3139" y="1953"/>
              <a:ext cx="512" cy="247"/>
            </a:xfrm>
            <a:custGeom>
              <a:avLst/>
              <a:gdLst>
                <a:gd name="T0" fmla="*/ 83 w 512"/>
                <a:gd name="T1" fmla="*/ 171 h 247"/>
                <a:gd name="T2" fmla="*/ 75 w 512"/>
                <a:gd name="T3" fmla="*/ 196 h 247"/>
                <a:gd name="T4" fmla="*/ 50 w 512"/>
                <a:gd name="T5" fmla="*/ 203 h 247"/>
                <a:gd name="T6" fmla="*/ 50 w 512"/>
                <a:gd name="T7" fmla="*/ 222 h 247"/>
                <a:gd name="T8" fmla="*/ 0 w 512"/>
                <a:gd name="T9" fmla="*/ 234 h 247"/>
                <a:gd name="T10" fmla="*/ 0 w 512"/>
                <a:gd name="T11" fmla="*/ 247 h 247"/>
                <a:gd name="T12" fmla="*/ 124 w 512"/>
                <a:gd name="T13" fmla="*/ 228 h 247"/>
                <a:gd name="T14" fmla="*/ 347 w 512"/>
                <a:gd name="T15" fmla="*/ 196 h 247"/>
                <a:gd name="T16" fmla="*/ 512 w 512"/>
                <a:gd name="T17" fmla="*/ 165 h 247"/>
                <a:gd name="T18" fmla="*/ 512 w 512"/>
                <a:gd name="T19" fmla="*/ 140 h 247"/>
                <a:gd name="T20" fmla="*/ 495 w 512"/>
                <a:gd name="T21" fmla="*/ 133 h 247"/>
                <a:gd name="T22" fmla="*/ 479 w 512"/>
                <a:gd name="T23" fmla="*/ 146 h 247"/>
                <a:gd name="T24" fmla="*/ 471 w 512"/>
                <a:gd name="T25" fmla="*/ 108 h 247"/>
                <a:gd name="T26" fmla="*/ 479 w 512"/>
                <a:gd name="T27" fmla="*/ 83 h 247"/>
                <a:gd name="T28" fmla="*/ 413 w 512"/>
                <a:gd name="T29" fmla="*/ 57 h 247"/>
                <a:gd name="T30" fmla="*/ 372 w 512"/>
                <a:gd name="T31" fmla="*/ 64 h 247"/>
                <a:gd name="T32" fmla="*/ 372 w 512"/>
                <a:gd name="T33" fmla="*/ 19 h 247"/>
                <a:gd name="T34" fmla="*/ 330 w 512"/>
                <a:gd name="T35" fmla="*/ 0 h 247"/>
                <a:gd name="T36" fmla="*/ 297 w 512"/>
                <a:gd name="T37" fmla="*/ 13 h 247"/>
                <a:gd name="T38" fmla="*/ 273 w 512"/>
                <a:gd name="T39" fmla="*/ 57 h 247"/>
                <a:gd name="T40" fmla="*/ 231 w 512"/>
                <a:gd name="T41" fmla="*/ 76 h 247"/>
                <a:gd name="T42" fmla="*/ 215 w 512"/>
                <a:gd name="T43" fmla="*/ 140 h 247"/>
                <a:gd name="T44" fmla="*/ 149 w 512"/>
                <a:gd name="T45" fmla="*/ 171 h 247"/>
                <a:gd name="T46" fmla="*/ 99 w 512"/>
                <a:gd name="T47" fmla="*/ 184 h 247"/>
                <a:gd name="T48" fmla="*/ 83 w 512"/>
                <a:gd name="T49" fmla="*/ 171 h 2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2"/>
                <a:gd name="T76" fmla="*/ 0 h 247"/>
                <a:gd name="T77" fmla="*/ 512 w 512"/>
                <a:gd name="T78" fmla="*/ 247 h 2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2" h="247">
                  <a:moveTo>
                    <a:pt x="83" y="171"/>
                  </a:moveTo>
                  <a:lnTo>
                    <a:pt x="75" y="196"/>
                  </a:lnTo>
                  <a:lnTo>
                    <a:pt x="50" y="203"/>
                  </a:lnTo>
                  <a:lnTo>
                    <a:pt x="50" y="222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124" y="228"/>
                  </a:lnTo>
                  <a:lnTo>
                    <a:pt x="347" y="196"/>
                  </a:lnTo>
                  <a:lnTo>
                    <a:pt x="512" y="165"/>
                  </a:lnTo>
                  <a:lnTo>
                    <a:pt x="512" y="140"/>
                  </a:lnTo>
                  <a:lnTo>
                    <a:pt x="495" y="133"/>
                  </a:lnTo>
                  <a:lnTo>
                    <a:pt x="479" y="146"/>
                  </a:lnTo>
                  <a:lnTo>
                    <a:pt x="471" y="108"/>
                  </a:lnTo>
                  <a:lnTo>
                    <a:pt x="479" y="83"/>
                  </a:lnTo>
                  <a:lnTo>
                    <a:pt x="413" y="57"/>
                  </a:lnTo>
                  <a:lnTo>
                    <a:pt x="372" y="64"/>
                  </a:lnTo>
                  <a:lnTo>
                    <a:pt x="372" y="19"/>
                  </a:lnTo>
                  <a:lnTo>
                    <a:pt x="330" y="0"/>
                  </a:lnTo>
                  <a:lnTo>
                    <a:pt x="297" y="13"/>
                  </a:lnTo>
                  <a:lnTo>
                    <a:pt x="273" y="57"/>
                  </a:lnTo>
                  <a:lnTo>
                    <a:pt x="231" y="76"/>
                  </a:lnTo>
                  <a:lnTo>
                    <a:pt x="215" y="140"/>
                  </a:lnTo>
                  <a:lnTo>
                    <a:pt x="149" y="171"/>
                  </a:lnTo>
                  <a:lnTo>
                    <a:pt x="99" y="184"/>
                  </a:lnTo>
                  <a:lnTo>
                    <a:pt x="83" y="17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51" name="Freeform 152"/>
            <p:cNvSpPr>
              <a:spLocks/>
            </p:cNvSpPr>
            <p:nvPr/>
          </p:nvSpPr>
          <p:spPr bwMode="auto">
            <a:xfrm>
              <a:off x="3139" y="1953"/>
              <a:ext cx="512" cy="247"/>
            </a:xfrm>
            <a:custGeom>
              <a:avLst/>
              <a:gdLst>
                <a:gd name="T0" fmla="*/ 83 w 512"/>
                <a:gd name="T1" fmla="*/ 171 h 247"/>
                <a:gd name="T2" fmla="*/ 75 w 512"/>
                <a:gd name="T3" fmla="*/ 196 h 247"/>
                <a:gd name="T4" fmla="*/ 50 w 512"/>
                <a:gd name="T5" fmla="*/ 203 h 247"/>
                <a:gd name="T6" fmla="*/ 50 w 512"/>
                <a:gd name="T7" fmla="*/ 222 h 247"/>
                <a:gd name="T8" fmla="*/ 0 w 512"/>
                <a:gd name="T9" fmla="*/ 234 h 247"/>
                <a:gd name="T10" fmla="*/ 0 w 512"/>
                <a:gd name="T11" fmla="*/ 247 h 247"/>
                <a:gd name="T12" fmla="*/ 124 w 512"/>
                <a:gd name="T13" fmla="*/ 228 h 247"/>
                <a:gd name="T14" fmla="*/ 347 w 512"/>
                <a:gd name="T15" fmla="*/ 196 h 247"/>
                <a:gd name="T16" fmla="*/ 512 w 512"/>
                <a:gd name="T17" fmla="*/ 165 h 247"/>
                <a:gd name="T18" fmla="*/ 512 w 512"/>
                <a:gd name="T19" fmla="*/ 140 h 247"/>
                <a:gd name="T20" fmla="*/ 495 w 512"/>
                <a:gd name="T21" fmla="*/ 133 h 247"/>
                <a:gd name="T22" fmla="*/ 479 w 512"/>
                <a:gd name="T23" fmla="*/ 146 h 247"/>
                <a:gd name="T24" fmla="*/ 471 w 512"/>
                <a:gd name="T25" fmla="*/ 108 h 247"/>
                <a:gd name="T26" fmla="*/ 479 w 512"/>
                <a:gd name="T27" fmla="*/ 83 h 247"/>
                <a:gd name="T28" fmla="*/ 413 w 512"/>
                <a:gd name="T29" fmla="*/ 57 h 247"/>
                <a:gd name="T30" fmla="*/ 372 w 512"/>
                <a:gd name="T31" fmla="*/ 64 h 247"/>
                <a:gd name="T32" fmla="*/ 372 w 512"/>
                <a:gd name="T33" fmla="*/ 19 h 247"/>
                <a:gd name="T34" fmla="*/ 330 w 512"/>
                <a:gd name="T35" fmla="*/ 0 h 247"/>
                <a:gd name="T36" fmla="*/ 297 w 512"/>
                <a:gd name="T37" fmla="*/ 13 h 247"/>
                <a:gd name="T38" fmla="*/ 273 w 512"/>
                <a:gd name="T39" fmla="*/ 57 h 247"/>
                <a:gd name="T40" fmla="*/ 231 w 512"/>
                <a:gd name="T41" fmla="*/ 76 h 247"/>
                <a:gd name="T42" fmla="*/ 215 w 512"/>
                <a:gd name="T43" fmla="*/ 140 h 247"/>
                <a:gd name="T44" fmla="*/ 149 w 512"/>
                <a:gd name="T45" fmla="*/ 171 h 247"/>
                <a:gd name="T46" fmla="*/ 99 w 512"/>
                <a:gd name="T47" fmla="*/ 184 h 247"/>
                <a:gd name="T48" fmla="*/ 83 w 512"/>
                <a:gd name="T49" fmla="*/ 171 h 2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2"/>
                <a:gd name="T76" fmla="*/ 0 h 247"/>
                <a:gd name="T77" fmla="*/ 512 w 512"/>
                <a:gd name="T78" fmla="*/ 247 h 2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2" h="247">
                  <a:moveTo>
                    <a:pt x="83" y="171"/>
                  </a:moveTo>
                  <a:lnTo>
                    <a:pt x="75" y="196"/>
                  </a:lnTo>
                  <a:lnTo>
                    <a:pt x="50" y="203"/>
                  </a:lnTo>
                  <a:lnTo>
                    <a:pt x="50" y="222"/>
                  </a:lnTo>
                  <a:lnTo>
                    <a:pt x="0" y="234"/>
                  </a:lnTo>
                  <a:lnTo>
                    <a:pt x="0" y="247"/>
                  </a:lnTo>
                  <a:lnTo>
                    <a:pt x="124" y="228"/>
                  </a:lnTo>
                  <a:lnTo>
                    <a:pt x="347" y="196"/>
                  </a:lnTo>
                  <a:lnTo>
                    <a:pt x="512" y="165"/>
                  </a:lnTo>
                  <a:lnTo>
                    <a:pt x="512" y="140"/>
                  </a:lnTo>
                  <a:lnTo>
                    <a:pt x="495" y="133"/>
                  </a:lnTo>
                  <a:lnTo>
                    <a:pt x="479" y="146"/>
                  </a:lnTo>
                  <a:lnTo>
                    <a:pt x="471" y="108"/>
                  </a:lnTo>
                  <a:lnTo>
                    <a:pt x="479" y="83"/>
                  </a:lnTo>
                  <a:lnTo>
                    <a:pt x="413" y="57"/>
                  </a:lnTo>
                  <a:lnTo>
                    <a:pt x="372" y="64"/>
                  </a:lnTo>
                  <a:lnTo>
                    <a:pt x="372" y="19"/>
                  </a:lnTo>
                  <a:lnTo>
                    <a:pt x="330" y="0"/>
                  </a:lnTo>
                  <a:lnTo>
                    <a:pt x="297" y="13"/>
                  </a:lnTo>
                  <a:lnTo>
                    <a:pt x="273" y="57"/>
                  </a:lnTo>
                  <a:lnTo>
                    <a:pt x="231" y="76"/>
                  </a:lnTo>
                  <a:lnTo>
                    <a:pt x="215" y="140"/>
                  </a:lnTo>
                  <a:lnTo>
                    <a:pt x="149" y="171"/>
                  </a:lnTo>
                  <a:lnTo>
                    <a:pt x="99" y="184"/>
                  </a:lnTo>
                  <a:lnTo>
                    <a:pt x="83" y="171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8" name="Group 153"/>
          <p:cNvGrpSpPr>
            <a:grpSpLocks/>
          </p:cNvGrpSpPr>
          <p:nvPr/>
        </p:nvGrpSpPr>
        <p:grpSpPr bwMode="auto">
          <a:xfrm>
            <a:off x="4658395" y="3889131"/>
            <a:ext cx="394911" cy="389481"/>
            <a:chOff x="3172" y="1909"/>
            <a:chExt cx="297" cy="228"/>
          </a:xfrm>
          <a:solidFill>
            <a:schemeClr val="bg1"/>
          </a:solidFill>
        </p:grpSpPr>
        <p:sp>
          <p:nvSpPr>
            <p:cNvPr id="16548" name="Freeform 154"/>
            <p:cNvSpPr>
              <a:spLocks/>
            </p:cNvSpPr>
            <p:nvPr/>
          </p:nvSpPr>
          <p:spPr bwMode="auto">
            <a:xfrm>
              <a:off x="3172" y="1909"/>
              <a:ext cx="297" cy="228"/>
            </a:xfrm>
            <a:custGeom>
              <a:avLst/>
              <a:gdLst>
                <a:gd name="T0" fmla="*/ 33 w 297"/>
                <a:gd name="T1" fmla="*/ 120 h 228"/>
                <a:gd name="T2" fmla="*/ 9 w 297"/>
                <a:gd name="T3" fmla="*/ 114 h 228"/>
                <a:gd name="T4" fmla="*/ 0 w 297"/>
                <a:gd name="T5" fmla="*/ 152 h 228"/>
                <a:gd name="T6" fmla="*/ 9 w 297"/>
                <a:gd name="T7" fmla="*/ 190 h 228"/>
                <a:gd name="T8" fmla="*/ 58 w 297"/>
                <a:gd name="T9" fmla="*/ 215 h 228"/>
                <a:gd name="T10" fmla="*/ 66 w 297"/>
                <a:gd name="T11" fmla="*/ 228 h 228"/>
                <a:gd name="T12" fmla="*/ 116 w 297"/>
                <a:gd name="T13" fmla="*/ 215 h 228"/>
                <a:gd name="T14" fmla="*/ 182 w 297"/>
                <a:gd name="T15" fmla="*/ 184 h 228"/>
                <a:gd name="T16" fmla="*/ 198 w 297"/>
                <a:gd name="T17" fmla="*/ 120 h 228"/>
                <a:gd name="T18" fmla="*/ 240 w 297"/>
                <a:gd name="T19" fmla="*/ 101 h 228"/>
                <a:gd name="T20" fmla="*/ 264 w 297"/>
                <a:gd name="T21" fmla="*/ 57 h 228"/>
                <a:gd name="T22" fmla="*/ 297 w 297"/>
                <a:gd name="T23" fmla="*/ 44 h 228"/>
                <a:gd name="T24" fmla="*/ 248 w 297"/>
                <a:gd name="T25" fmla="*/ 38 h 228"/>
                <a:gd name="T26" fmla="*/ 182 w 297"/>
                <a:gd name="T27" fmla="*/ 70 h 228"/>
                <a:gd name="T28" fmla="*/ 165 w 297"/>
                <a:gd name="T29" fmla="*/ 44 h 228"/>
                <a:gd name="T30" fmla="*/ 108 w 297"/>
                <a:gd name="T31" fmla="*/ 44 h 228"/>
                <a:gd name="T32" fmla="*/ 91 w 297"/>
                <a:gd name="T33" fmla="*/ 0 h 228"/>
                <a:gd name="T34" fmla="*/ 75 w 297"/>
                <a:gd name="T35" fmla="*/ 13 h 228"/>
                <a:gd name="T36" fmla="*/ 75 w 297"/>
                <a:gd name="T37" fmla="*/ 76 h 228"/>
                <a:gd name="T38" fmla="*/ 50 w 297"/>
                <a:gd name="T39" fmla="*/ 82 h 228"/>
                <a:gd name="T40" fmla="*/ 33 w 297"/>
                <a:gd name="T41" fmla="*/ 120 h 2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7"/>
                <a:gd name="T64" fmla="*/ 0 h 228"/>
                <a:gd name="T65" fmla="*/ 297 w 297"/>
                <a:gd name="T66" fmla="*/ 228 h 2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7" h="228">
                  <a:moveTo>
                    <a:pt x="33" y="120"/>
                  </a:moveTo>
                  <a:lnTo>
                    <a:pt x="9" y="114"/>
                  </a:lnTo>
                  <a:lnTo>
                    <a:pt x="0" y="152"/>
                  </a:lnTo>
                  <a:lnTo>
                    <a:pt x="9" y="190"/>
                  </a:lnTo>
                  <a:lnTo>
                    <a:pt x="58" y="215"/>
                  </a:lnTo>
                  <a:lnTo>
                    <a:pt x="66" y="228"/>
                  </a:lnTo>
                  <a:lnTo>
                    <a:pt x="116" y="215"/>
                  </a:lnTo>
                  <a:lnTo>
                    <a:pt x="182" y="184"/>
                  </a:lnTo>
                  <a:lnTo>
                    <a:pt x="198" y="120"/>
                  </a:lnTo>
                  <a:lnTo>
                    <a:pt x="240" y="101"/>
                  </a:lnTo>
                  <a:lnTo>
                    <a:pt x="264" y="57"/>
                  </a:lnTo>
                  <a:lnTo>
                    <a:pt x="297" y="44"/>
                  </a:lnTo>
                  <a:lnTo>
                    <a:pt x="248" y="38"/>
                  </a:lnTo>
                  <a:lnTo>
                    <a:pt x="182" y="70"/>
                  </a:lnTo>
                  <a:lnTo>
                    <a:pt x="165" y="44"/>
                  </a:lnTo>
                  <a:lnTo>
                    <a:pt x="108" y="44"/>
                  </a:lnTo>
                  <a:lnTo>
                    <a:pt x="91" y="0"/>
                  </a:lnTo>
                  <a:lnTo>
                    <a:pt x="75" y="13"/>
                  </a:lnTo>
                  <a:lnTo>
                    <a:pt x="75" y="76"/>
                  </a:lnTo>
                  <a:lnTo>
                    <a:pt x="50" y="82"/>
                  </a:lnTo>
                  <a:lnTo>
                    <a:pt x="33" y="1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49" name="Freeform 155"/>
            <p:cNvSpPr>
              <a:spLocks/>
            </p:cNvSpPr>
            <p:nvPr/>
          </p:nvSpPr>
          <p:spPr bwMode="auto">
            <a:xfrm>
              <a:off x="3172" y="1909"/>
              <a:ext cx="297" cy="228"/>
            </a:xfrm>
            <a:custGeom>
              <a:avLst/>
              <a:gdLst>
                <a:gd name="T0" fmla="*/ 33 w 297"/>
                <a:gd name="T1" fmla="*/ 120 h 228"/>
                <a:gd name="T2" fmla="*/ 9 w 297"/>
                <a:gd name="T3" fmla="*/ 114 h 228"/>
                <a:gd name="T4" fmla="*/ 0 w 297"/>
                <a:gd name="T5" fmla="*/ 152 h 228"/>
                <a:gd name="T6" fmla="*/ 9 w 297"/>
                <a:gd name="T7" fmla="*/ 190 h 228"/>
                <a:gd name="T8" fmla="*/ 58 w 297"/>
                <a:gd name="T9" fmla="*/ 215 h 228"/>
                <a:gd name="T10" fmla="*/ 66 w 297"/>
                <a:gd name="T11" fmla="*/ 228 h 228"/>
                <a:gd name="T12" fmla="*/ 116 w 297"/>
                <a:gd name="T13" fmla="*/ 215 h 228"/>
                <a:gd name="T14" fmla="*/ 182 w 297"/>
                <a:gd name="T15" fmla="*/ 184 h 228"/>
                <a:gd name="T16" fmla="*/ 198 w 297"/>
                <a:gd name="T17" fmla="*/ 120 h 228"/>
                <a:gd name="T18" fmla="*/ 240 w 297"/>
                <a:gd name="T19" fmla="*/ 101 h 228"/>
                <a:gd name="T20" fmla="*/ 264 w 297"/>
                <a:gd name="T21" fmla="*/ 57 h 228"/>
                <a:gd name="T22" fmla="*/ 297 w 297"/>
                <a:gd name="T23" fmla="*/ 44 h 228"/>
                <a:gd name="T24" fmla="*/ 248 w 297"/>
                <a:gd name="T25" fmla="*/ 38 h 228"/>
                <a:gd name="T26" fmla="*/ 182 w 297"/>
                <a:gd name="T27" fmla="*/ 70 h 228"/>
                <a:gd name="T28" fmla="*/ 165 w 297"/>
                <a:gd name="T29" fmla="*/ 44 h 228"/>
                <a:gd name="T30" fmla="*/ 108 w 297"/>
                <a:gd name="T31" fmla="*/ 44 h 228"/>
                <a:gd name="T32" fmla="*/ 91 w 297"/>
                <a:gd name="T33" fmla="*/ 0 h 228"/>
                <a:gd name="T34" fmla="*/ 75 w 297"/>
                <a:gd name="T35" fmla="*/ 13 h 228"/>
                <a:gd name="T36" fmla="*/ 75 w 297"/>
                <a:gd name="T37" fmla="*/ 76 h 228"/>
                <a:gd name="T38" fmla="*/ 50 w 297"/>
                <a:gd name="T39" fmla="*/ 82 h 228"/>
                <a:gd name="T40" fmla="*/ 33 w 297"/>
                <a:gd name="T41" fmla="*/ 120 h 2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7"/>
                <a:gd name="T64" fmla="*/ 0 h 228"/>
                <a:gd name="T65" fmla="*/ 297 w 297"/>
                <a:gd name="T66" fmla="*/ 228 h 2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7" h="228">
                  <a:moveTo>
                    <a:pt x="33" y="120"/>
                  </a:moveTo>
                  <a:lnTo>
                    <a:pt x="9" y="114"/>
                  </a:lnTo>
                  <a:lnTo>
                    <a:pt x="0" y="152"/>
                  </a:lnTo>
                  <a:lnTo>
                    <a:pt x="9" y="190"/>
                  </a:lnTo>
                  <a:lnTo>
                    <a:pt x="58" y="215"/>
                  </a:lnTo>
                  <a:lnTo>
                    <a:pt x="66" y="228"/>
                  </a:lnTo>
                  <a:lnTo>
                    <a:pt x="116" y="215"/>
                  </a:lnTo>
                  <a:lnTo>
                    <a:pt x="182" y="184"/>
                  </a:lnTo>
                  <a:lnTo>
                    <a:pt x="198" y="120"/>
                  </a:lnTo>
                  <a:lnTo>
                    <a:pt x="240" y="101"/>
                  </a:lnTo>
                  <a:lnTo>
                    <a:pt x="264" y="57"/>
                  </a:lnTo>
                  <a:lnTo>
                    <a:pt x="297" y="44"/>
                  </a:lnTo>
                  <a:lnTo>
                    <a:pt x="248" y="38"/>
                  </a:lnTo>
                  <a:lnTo>
                    <a:pt x="182" y="70"/>
                  </a:lnTo>
                  <a:lnTo>
                    <a:pt x="165" y="44"/>
                  </a:lnTo>
                  <a:lnTo>
                    <a:pt x="108" y="44"/>
                  </a:lnTo>
                  <a:lnTo>
                    <a:pt x="91" y="0"/>
                  </a:lnTo>
                  <a:lnTo>
                    <a:pt x="75" y="13"/>
                  </a:lnTo>
                  <a:lnTo>
                    <a:pt x="75" y="76"/>
                  </a:lnTo>
                  <a:lnTo>
                    <a:pt x="50" y="82"/>
                  </a:lnTo>
                  <a:lnTo>
                    <a:pt x="33" y="12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39" name="Group 156"/>
          <p:cNvGrpSpPr>
            <a:grpSpLocks/>
          </p:cNvGrpSpPr>
          <p:nvPr/>
        </p:nvGrpSpPr>
        <p:grpSpPr bwMode="auto">
          <a:xfrm>
            <a:off x="5210163" y="3889131"/>
            <a:ext cx="110723" cy="138441"/>
            <a:chOff x="3585" y="1909"/>
            <a:chExt cx="82" cy="82"/>
          </a:xfrm>
          <a:solidFill>
            <a:schemeClr val="bg1"/>
          </a:solidFill>
        </p:grpSpPr>
        <p:sp>
          <p:nvSpPr>
            <p:cNvPr id="16546" name="Freeform 157"/>
            <p:cNvSpPr>
              <a:spLocks/>
            </p:cNvSpPr>
            <p:nvPr/>
          </p:nvSpPr>
          <p:spPr bwMode="auto">
            <a:xfrm>
              <a:off x="3585" y="1909"/>
              <a:ext cx="82" cy="82"/>
            </a:xfrm>
            <a:custGeom>
              <a:avLst/>
              <a:gdLst>
                <a:gd name="T0" fmla="*/ 0 w 82"/>
                <a:gd name="T1" fmla="*/ 7 h 82"/>
                <a:gd name="T2" fmla="*/ 25 w 82"/>
                <a:gd name="T3" fmla="*/ 0 h 82"/>
                <a:gd name="T4" fmla="*/ 58 w 82"/>
                <a:gd name="T5" fmla="*/ 19 h 82"/>
                <a:gd name="T6" fmla="*/ 58 w 82"/>
                <a:gd name="T7" fmla="*/ 38 h 82"/>
                <a:gd name="T8" fmla="*/ 82 w 82"/>
                <a:gd name="T9" fmla="*/ 51 h 82"/>
                <a:gd name="T10" fmla="*/ 82 w 82"/>
                <a:gd name="T11" fmla="*/ 70 h 82"/>
                <a:gd name="T12" fmla="*/ 41 w 82"/>
                <a:gd name="T13" fmla="*/ 82 h 82"/>
                <a:gd name="T14" fmla="*/ 0 w 82"/>
                <a:gd name="T15" fmla="*/ 7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2"/>
                <a:gd name="T25" fmla="*/ 0 h 82"/>
                <a:gd name="T26" fmla="*/ 82 w 82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2" h="82">
                  <a:moveTo>
                    <a:pt x="0" y="7"/>
                  </a:moveTo>
                  <a:lnTo>
                    <a:pt x="25" y="0"/>
                  </a:lnTo>
                  <a:lnTo>
                    <a:pt x="58" y="19"/>
                  </a:lnTo>
                  <a:lnTo>
                    <a:pt x="58" y="38"/>
                  </a:lnTo>
                  <a:lnTo>
                    <a:pt x="82" y="51"/>
                  </a:lnTo>
                  <a:lnTo>
                    <a:pt x="82" y="70"/>
                  </a:lnTo>
                  <a:lnTo>
                    <a:pt x="41" y="8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47" name="Freeform 158"/>
            <p:cNvSpPr>
              <a:spLocks/>
            </p:cNvSpPr>
            <p:nvPr/>
          </p:nvSpPr>
          <p:spPr bwMode="auto">
            <a:xfrm>
              <a:off x="3585" y="1909"/>
              <a:ext cx="82" cy="82"/>
            </a:xfrm>
            <a:custGeom>
              <a:avLst/>
              <a:gdLst>
                <a:gd name="T0" fmla="*/ 0 w 82"/>
                <a:gd name="T1" fmla="*/ 7 h 82"/>
                <a:gd name="T2" fmla="*/ 25 w 82"/>
                <a:gd name="T3" fmla="*/ 0 h 82"/>
                <a:gd name="T4" fmla="*/ 58 w 82"/>
                <a:gd name="T5" fmla="*/ 19 h 82"/>
                <a:gd name="T6" fmla="*/ 58 w 82"/>
                <a:gd name="T7" fmla="*/ 38 h 82"/>
                <a:gd name="T8" fmla="*/ 82 w 82"/>
                <a:gd name="T9" fmla="*/ 51 h 82"/>
                <a:gd name="T10" fmla="*/ 82 w 82"/>
                <a:gd name="T11" fmla="*/ 70 h 82"/>
                <a:gd name="T12" fmla="*/ 41 w 82"/>
                <a:gd name="T13" fmla="*/ 82 h 82"/>
                <a:gd name="T14" fmla="*/ 0 w 82"/>
                <a:gd name="T15" fmla="*/ 7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2"/>
                <a:gd name="T25" fmla="*/ 0 h 82"/>
                <a:gd name="T26" fmla="*/ 82 w 82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2" h="82">
                  <a:moveTo>
                    <a:pt x="0" y="7"/>
                  </a:moveTo>
                  <a:lnTo>
                    <a:pt x="25" y="0"/>
                  </a:lnTo>
                  <a:lnTo>
                    <a:pt x="58" y="19"/>
                  </a:lnTo>
                  <a:lnTo>
                    <a:pt x="58" y="38"/>
                  </a:lnTo>
                  <a:lnTo>
                    <a:pt x="82" y="51"/>
                  </a:lnTo>
                  <a:lnTo>
                    <a:pt x="82" y="70"/>
                  </a:lnTo>
                  <a:lnTo>
                    <a:pt x="41" y="82"/>
                  </a:lnTo>
                  <a:lnTo>
                    <a:pt x="0" y="7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0" name="Group 159"/>
          <p:cNvGrpSpPr>
            <a:grpSpLocks/>
          </p:cNvGrpSpPr>
          <p:nvPr/>
        </p:nvGrpSpPr>
        <p:grpSpPr bwMode="auto">
          <a:xfrm>
            <a:off x="4745128" y="3628862"/>
            <a:ext cx="529624" cy="335950"/>
            <a:chOff x="3238" y="1757"/>
            <a:chExt cx="396" cy="196"/>
          </a:xfrm>
          <a:solidFill>
            <a:schemeClr val="bg1"/>
          </a:solidFill>
        </p:grpSpPr>
        <p:sp>
          <p:nvSpPr>
            <p:cNvPr id="16544" name="Freeform 160"/>
            <p:cNvSpPr>
              <a:spLocks/>
            </p:cNvSpPr>
            <p:nvPr/>
          </p:nvSpPr>
          <p:spPr bwMode="auto">
            <a:xfrm>
              <a:off x="3238" y="1757"/>
              <a:ext cx="396" cy="196"/>
            </a:xfrm>
            <a:custGeom>
              <a:avLst/>
              <a:gdLst>
                <a:gd name="T0" fmla="*/ 42 w 396"/>
                <a:gd name="T1" fmla="*/ 32 h 196"/>
                <a:gd name="T2" fmla="*/ 0 w 396"/>
                <a:gd name="T3" fmla="*/ 57 h 196"/>
                <a:gd name="T4" fmla="*/ 25 w 396"/>
                <a:gd name="T5" fmla="*/ 152 h 196"/>
                <a:gd name="T6" fmla="*/ 42 w 396"/>
                <a:gd name="T7" fmla="*/ 196 h 196"/>
                <a:gd name="T8" fmla="*/ 108 w 396"/>
                <a:gd name="T9" fmla="*/ 196 h 196"/>
                <a:gd name="T10" fmla="*/ 355 w 396"/>
                <a:gd name="T11" fmla="*/ 159 h 196"/>
                <a:gd name="T12" fmla="*/ 372 w 396"/>
                <a:gd name="T13" fmla="*/ 152 h 196"/>
                <a:gd name="T14" fmla="*/ 396 w 396"/>
                <a:gd name="T15" fmla="*/ 108 h 196"/>
                <a:gd name="T16" fmla="*/ 355 w 396"/>
                <a:gd name="T17" fmla="*/ 83 h 196"/>
                <a:gd name="T18" fmla="*/ 380 w 396"/>
                <a:gd name="T19" fmla="*/ 26 h 196"/>
                <a:gd name="T20" fmla="*/ 347 w 396"/>
                <a:gd name="T21" fmla="*/ 19 h 196"/>
                <a:gd name="T22" fmla="*/ 347 w 396"/>
                <a:gd name="T23" fmla="*/ 7 h 196"/>
                <a:gd name="T24" fmla="*/ 339 w 396"/>
                <a:gd name="T25" fmla="*/ 0 h 196"/>
                <a:gd name="T26" fmla="*/ 50 w 396"/>
                <a:gd name="T27" fmla="*/ 45 h 196"/>
                <a:gd name="T28" fmla="*/ 42 w 396"/>
                <a:gd name="T29" fmla="*/ 32 h 1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96"/>
                <a:gd name="T46" fmla="*/ 0 h 196"/>
                <a:gd name="T47" fmla="*/ 396 w 396"/>
                <a:gd name="T48" fmla="*/ 196 h 1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96" h="196">
                  <a:moveTo>
                    <a:pt x="42" y="32"/>
                  </a:moveTo>
                  <a:lnTo>
                    <a:pt x="0" y="57"/>
                  </a:lnTo>
                  <a:lnTo>
                    <a:pt x="25" y="152"/>
                  </a:lnTo>
                  <a:lnTo>
                    <a:pt x="42" y="196"/>
                  </a:lnTo>
                  <a:lnTo>
                    <a:pt x="108" y="196"/>
                  </a:lnTo>
                  <a:lnTo>
                    <a:pt x="355" y="159"/>
                  </a:lnTo>
                  <a:lnTo>
                    <a:pt x="372" y="152"/>
                  </a:lnTo>
                  <a:lnTo>
                    <a:pt x="396" y="108"/>
                  </a:lnTo>
                  <a:lnTo>
                    <a:pt x="355" y="83"/>
                  </a:lnTo>
                  <a:lnTo>
                    <a:pt x="380" y="26"/>
                  </a:lnTo>
                  <a:lnTo>
                    <a:pt x="347" y="19"/>
                  </a:lnTo>
                  <a:lnTo>
                    <a:pt x="347" y="7"/>
                  </a:lnTo>
                  <a:lnTo>
                    <a:pt x="339" y="0"/>
                  </a:lnTo>
                  <a:lnTo>
                    <a:pt x="50" y="45"/>
                  </a:lnTo>
                  <a:lnTo>
                    <a:pt x="42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45" name="Freeform 161"/>
            <p:cNvSpPr>
              <a:spLocks/>
            </p:cNvSpPr>
            <p:nvPr/>
          </p:nvSpPr>
          <p:spPr bwMode="auto">
            <a:xfrm>
              <a:off x="3238" y="1757"/>
              <a:ext cx="396" cy="196"/>
            </a:xfrm>
            <a:custGeom>
              <a:avLst/>
              <a:gdLst>
                <a:gd name="T0" fmla="*/ 42 w 396"/>
                <a:gd name="T1" fmla="*/ 32 h 196"/>
                <a:gd name="T2" fmla="*/ 0 w 396"/>
                <a:gd name="T3" fmla="*/ 57 h 196"/>
                <a:gd name="T4" fmla="*/ 25 w 396"/>
                <a:gd name="T5" fmla="*/ 152 h 196"/>
                <a:gd name="T6" fmla="*/ 42 w 396"/>
                <a:gd name="T7" fmla="*/ 196 h 196"/>
                <a:gd name="T8" fmla="*/ 108 w 396"/>
                <a:gd name="T9" fmla="*/ 196 h 196"/>
                <a:gd name="T10" fmla="*/ 355 w 396"/>
                <a:gd name="T11" fmla="*/ 159 h 196"/>
                <a:gd name="T12" fmla="*/ 372 w 396"/>
                <a:gd name="T13" fmla="*/ 152 h 196"/>
                <a:gd name="T14" fmla="*/ 396 w 396"/>
                <a:gd name="T15" fmla="*/ 108 h 196"/>
                <a:gd name="T16" fmla="*/ 355 w 396"/>
                <a:gd name="T17" fmla="*/ 83 h 196"/>
                <a:gd name="T18" fmla="*/ 380 w 396"/>
                <a:gd name="T19" fmla="*/ 26 h 196"/>
                <a:gd name="T20" fmla="*/ 347 w 396"/>
                <a:gd name="T21" fmla="*/ 19 h 196"/>
                <a:gd name="T22" fmla="*/ 347 w 396"/>
                <a:gd name="T23" fmla="*/ 7 h 196"/>
                <a:gd name="T24" fmla="*/ 339 w 396"/>
                <a:gd name="T25" fmla="*/ 0 h 196"/>
                <a:gd name="T26" fmla="*/ 50 w 396"/>
                <a:gd name="T27" fmla="*/ 45 h 196"/>
                <a:gd name="T28" fmla="*/ 42 w 396"/>
                <a:gd name="T29" fmla="*/ 32 h 1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96"/>
                <a:gd name="T46" fmla="*/ 0 h 196"/>
                <a:gd name="T47" fmla="*/ 396 w 396"/>
                <a:gd name="T48" fmla="*/ 196 h 1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96" h="196">
                  <a:moveTo>
                    <a:pt x="42" y="32"/>
                  </a:moveTo>
                  <a:lnTo>
                    <a:pt x="0" y="57"/>
                  </a:lnTo>
                  <a:lnTo>
                    <a:pt x="25" y="152"/>
                  </a:lnTo>
                  <a:lnTo>
                    <a:pt x="42" y="196"/>
                  </a:lnTo>
                  <a:lnTo>
                    <a:pt x="108" y="196"/>
                  </a:lnTo>
                  <a:lnTo>
                    <a:pt x="355" y="159"/>
                  </a:lnTo>
                  <a:lnTo>
                    <a:pt x="372" y="152"/>
                  </a:lnTo>
                  <a:lnTo>
                    <a:pt x="396" y="108"/>
                  </a:lnTo>
                  <a:lnTo>
                    <a:pt x="355" y="83"/>
                  </a:lnTo>
                  <a:lnTo>
                    <a:pt x="380" y="26"/>
                  </a:lnTo>
                  <a:lnTo>
                    <a:pt x="347" y="19"/>
                  </a:lnTo>
                  <a:lnTo>
                    <a:pt x="347" y="7"/>
                  </a:lnTo>
                  <a:lnTo>
                    <a:pt x="339" y="0"/>
                  </a:lnTo>
                  <a:lnTo>
                    <a:pt x="50" y="45"/>
                  </a:lnTo>
                  <a:lnTo>
                    <a:pt x="42" y="32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1" name="Group 162"/>
          <p:cNvGrpSpPr>
            <a:grpSpLocks/>
          </p:cNvGrpSpPr>
          <p:nvPr/>
        </p:nvGrpSpPr>
        <p:grpSpPr bwMode="auto">
          <a:xfrm>
            <a:off x="5221235" y="3673163"/>
            <a:ext cx="142094" cy="269499"/>
            <a:chOff x="3593" y="1783"/>
            <a:chExt cx="107" cy="158"/>
          </a:xfrm>
          <a:solidFill>
            <a:schemeClr val="bg1"/>
          </a:solidFill>
        </p:grpSpPr>
        <p:sp>
          <p:nvSpPr>
            <p:cNvPr id="16542" name="Freeform 163"/>
            <p:cNvSpPr>
              <a:spLocks/>
            </p:cNvSpPr>
            <p:nvPr/>
          </p:nvSpPr>
          <p:spPr bwMode="auto">
            <a:xfrm>
              <a:off x="3593" y="1783"/>
              <a:ext cx="107" cy="158"/>
            </a:xfrm>
            <a:custGeom>
              <a:avLst/>
              <a:gdLst>
                <a:gd name="T0" fmla="*/ 25 w 107"/>
                <a:gd name="T1" fmla="*/ 0 h 158"/>
                <a:gd name="T2" fmla="*/ 50 w 107"/>
                <a:gd name="T3" fmla="*/ 0 h 158"/>
                <a:gd name="T4" fmla="*/ 99 w 107"/>
                <a:gd name="T5" fmla="*/ 19 h 158"/>
                <a:gd name="T6" fmla="*/ 91 w 107"/>
                <a:gd name="T7" fmla="*/ 38 h 158"/>
                <a:gd name="T8" fmla="*/ 107 w 107"/>
                <a:gd name="T9" fmla="*/ 50 h 158"/>
                <a:gd name="T10" fmla="*/ 107 w 107"/>
                <a:gd name="T11" fmla="*/ 126 h 158"/>
                <a:gd name="T12" fmla="*/ 91 w 107"/>
                <a:gd name="T13" fmla="*/ 158 h 158"/>
                <a:gd name="T14" fmla="*/ 74 w 107"/>
                <a:gd name="T15" fmla="*/ 145 h 158"/>
                <a:gd name="T16" fmla="*/ 50 w 107"/>
                <a:gd name="T17" fmla="*/ 145 h 158"/>
                <a:gd name="T18" fmla="*/ 17 w 107"/>
                <a:gd name="T19" fmla="*/ 126 h 158"/>
                <a:gd name="T20" fmla="*/ 41 w 107"/>
                <a:gd name="T21" fmla="*/ 82 h 158"/>
                <a:gd name="T22" fmla="*/ 0 w 107"/>
                <a:gd name="T23" fmla="*/ 57 h 158"/>
                <a:gd name="T24" fmla="*/ 25 w 107"/>
                <a:gd name="T25" fmla="*/ 0 h 1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7"/>
                <a:gd name="T40" fmla="*/ 0 h 158"/>
                <a:gd name="T41" fmla="*/ 107 w 107"/>
                <a:gd name="T42" fmla="*/ 158 h 1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7" h="158">
                  <a:moveTo>
                    <a:pt x="25" y="0"/>
                  </a:moveTo>
                  <a:lnTo>
                    <a:pt x="50" y="0"/>
                  </a:lnTo>
                  <a:lnTo>
                    <a:pt x="99" y="19"/>
                  </a:lnTo>
                  <a:lnTo>
                    <a:pt x="91" y="38"/>
                  </a:lnTo>
                  <a:lnTo>
                    <a:pt x="107" y="50"/>
                  </a:lnTo>
                  <a:lnTo>
                    <a:pt x="107" y="126"/>
                  </a:lnTo>
                  <a:lnTo>
                    <a:pt x="91" y="158"/>
                  </a:lnTo>
                  <a:lnTo>
                    <a:pt x="74" y="145"/>
                  </a:lnTo>
                  <a:lnTo>
                    <a:pt x="50" y="145"/>
                  </a:lnTo>
                  <a:lnTo>
                    <a:pt x="17" y="126"/>
                  </a:lnTo>
                  <a:lnTo>
                    <a:pt x="41" y="82"/>
                  </a:lnTo>
                  <a:lnTo>
                    <a:pt x="0" y="57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43" name="Freeform 164"/>
            <p:cNvSpPr>
              <a:spLocks/>
            </p:cNvSpPr>
            <p:nvPr/>
          </p:nvSpPr>
          <p:spPr bwMode="auto">
            <a:xfrm>
              <a:off x="3593" y="1783"/>
              <a:ext cx="107" cy="158"/>
            </a:xfrm>
            <a:custGeom>
              <a:avLst/>
              <a:gdLst>
                <a:gd name="T0" fmla="*/ 25 w 107"/>
                <a:gd name="T1" fmla="*/ 0 h 158"/>
                <a:gd name="T2" fmla="*/ 50 w 107"/>
                <a:gd name="T3" fmla="*/ 0 h 158"/>
                <a:gd name="T4" fmla="*/ 99 w 107"/>
                <a:gd name="T5" fmla="*/ 19 h 158"/>
                <a:gd name="T6" fmla="*/ 91 w 107"/>
                <a:gd name="T7" fmla="*/ 38 h 158"/>
                <a:gd name="T8" fmla="*/ 107 w 107"/>
                <a:gd name="T9" fmla="*/ 50 h 158"/>
                <a:gd name="T10" fmla="*/ 107 w 107"/>
                <a:gd name="T11" fmla="*/ 126 h 158"/>
                <a:gd name="T12" fmla="*/ 91 w 107"/>
                <a:gd name="T13" fmla="*/ 158 h 158"/>
                <a:gd name="T14" fmla="*/ 74 w 107"/>
                <a:gd name="T15" fmla="*/ 145 h 158"/>
                <a:gd name="T16" fmla="*/ 50 w 107"/>
                <a:gd name="T17" fmla="*/ 145 h 158"/>
                <a:gd name="T18" fmla="*/ 17 w 107"/>
                <a:gd name="T19" fmla="*/ 126 h 158"/>
                <a:gd name="T20" fmla="*/ 41 w 107"/>
                <a:gd name="T21" fmla="*/ 82 h 158"/>
                <a:gd name="T22" fmla="*/ 0 w 107"/>
                <a:gd name="T23" fmla="*/ 57 h 158"/>
                <a:gd name="T24" fmla="*/ 25 w 107"/>
                <a:gd name="T25" fmla="*/ 0 h 1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7"/>
                <a:gd name="T40" fmla="*/ 0 h 158"/>
                <a:gd name="T41" fmla="*/ 107 w 107"/>
                <a:gd name="T42" fmla="*/ 158 h 1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7" h="158">
                  <a:moveTo>
                    <a:pt x="25" y="0"/>
                  </a:moveTo>
                  <a:lnTo>
                    <a:pt x="50" y="0"/>
                  </a:lnTo>
                  <a:lnTo>
                    <a:pt x="99" y="19"/>
                  </a:lnTo>
                  <a:lnTo>
                    <a:pt x="91" y="38"/>
                  </a:lnTo>
                  <a:lnTo>
                    <a:pt x="107" y="50"/>
                  </a:lnTo>
                  <a:lnTo>
                    <a:pt x="107" y="126"/>
                  </a:lnTo>
                  <a:lnTo>
                    <a:pt x="91" y="158"/>
                  </a:lnTo>
                  <a:lnTo>
                    <a:pt x="74" y="145"/>
                  </a:lnTo>
                  <a:lnTo>
                    <a:pt x="50" y="145"/>
                  </a:lnTo>
                  <a:lnTo>
                    <a:pt x="17" y="126"/>
                  </a:lnTo>
                  <a:lnTo>
                    <a:pt x="41" y="82"/>
                  </a:lnTo>
                  <a:lnTo>
                    <a:pt x="0" y="57"/>
                  </a:lnTo>
                  <a:lnTo>
                    <a:pt x="25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2" name="Group 165"/>
          <p:cNvGrpSpPr>
            <a:grpSpLocks/>
          </p:cNvGrpSpPr>
          <p:nvPr/>
        </p:nvGrpSpPr>
        <p:grpSpPr bwMode="auto">
          <a:xfrm>
            <a:off x="4789417" y="3250456"/>
            <a:ext cx="586831" cy="465161"/>
            <a:chOff x="3271" y="1536"/>
            <a:chExt cx="438" cy="272"/>
          </a:xfrm>
          <a:solidFill>
            <a:schemeClr val="bg1"/>
          </a:solidFill>
        </p:grpSpPr>
        <p:sp>
          <p:nvSpPr>
            <p:cNvPr id="16540" name="Freeform 166"/>
            <p:cNvSpPr>
              <a:spLocks/>
            </p:cNvSpPr>
            <p:nvPr/>
          </p:nvSpPr>
          <p:spPr bwMode="auto">
            <a:xfrm>
              <a:off x="3271" y="1536"/>
              <a:ext cx="438" cy="272"/>
            </a:xfrm>
            <a:custGeom>
              <a:avLst/>
              <a:gdLst>
                <a:gd name="T0" fmla="*/ 33 w 438"/>
                <a:gd name="T1" fmla="*/ 184 h 272"/>
                <a:gd name="T2" fmla="*/ 75 w 438"/>
                <a:gd name="T3" fmla="*/ 165 h 272"/>
                <a:gd name="T4" fmla="*/ 132 w 438"/>
                <a:gd name="T5" fmla="*/ 158 h 272"/>
                <a:gd name="T6" fmla="*/ 149 w 438"/>
                <a:gd name="T7" fmla="*/ 146 h 272"/>
                <a:gd name="T8" fmla="*/ 165 w 438"/>
                <a:gd name="T9" fmla="*/ 146 h 272"/>
                <a:gd name="T10" fmla="*/ 182 w 438"/>
                <a:gd name="T11" fmla="*/ 127 h 272"/>
                <a:gd name="T12" fmla="*/ 198 w 438"/>
                <a:gd name="T13" fmla="*/ 127 h 272"/>
                <a:gd name="T14" fmla="*/ 190 w 438"/>
                <a:gd name="T15" fmla="*/ 95 h 272"/>
                <a:gd name="T16" fmla="*/ 174 w 438"/>
                <a:gd name="T17" fmla="*/ 89 h 272"/>
                <a:gd name="T18" fmla="*/ 198 w 438"/>
                <a:gd name="T19" fmla="*/ 63 h 272"/>
                <a:gd name="T20" fmla="*/ 215 w 438"/>
                <a:gd name="T21" fmla="*/ 63 h 272"/>
                <a:gd name="T22" fmla="*/ 264 w 438"/>
                <a:gd name="T23" fmla="*/ 19 h 272"/>
                <a:gd name="T24" fmla="*/ 347 w 438"/>
                <a:gd name="T25" fmla="*/ 0 h 272"/>
                <a:gd name="T26" fmla="*/ 355 w 438"/>
                <a:gd name="T27" fmla="*/ 44 h 272"/>
                <a:gd name="T28" fmla="*/ 355 w 438"/>
                <a:gd name="T29" fmla="*/ 44 h 272"/>
                <a:gd name="T30" fmla="*/ 372 w 438"/>
                <a:gd name="T31" fmla="*/ 57 h 272"/>
                <a:gd name="T32" fmla="*/ 380 w 438"/>
                <a:gd name="T33" fmla="*/ 108 h 272"/>
                <a:gd name="T34" fmla="*/ 396 w 438"/>
                <a:gd name="T35" fmla="*/ 146 h 272"/>
                <a:gd name="T36" fmla="*/ 405 w 438"/>
                <a:gd name="T37" fmla="*/ 190 h 272"/>
                <a:gd name="T38" fmla="*/ 413 w 438"/>
                <a:gd name="T39" fmla="*/ 234 h 272"/>
                <a:gd name="T40" fmla="*/ 438 w 438"/>
                <a:gd name="T41" fmla="*/ 247 h 272"/>
                <a:gd name="T42" fmla="*/ 421 w 438"/>
                <a:gd name="T43" fmla="*/ 272 h 272"/>
                <a:gd name="T44" fmla="*/ 372 w 438"/>
                <a:gd name="T45" fmla="*/ 247 h 272"/>
                <a:gd name="T46" fmla="*/ 339 w 438"/>
                <a:gd name="T47" fmla="*/ 247 h 272"/>
                <a:gd name="T48" fmla="*/ 314 w 438"/>
                <a:gd name="T49" fmla="*/ 240 h 272"/>
                <a:gd name="T50" fmla="*/ 314 w 438"/>
                <a:gd name="T51" fmla="*/ 228 h 272"/>
                <a:gd name="T52" fmla="*/ 297 w 438"/>
                <a:gd name="T53" fmla="*/ 221 h 272"/>
                <a:gd name="T54" fmla="*/ 17 w 438"/>
                <a:gd name="T55" fmla="*/ 266 h 272"/>
                <a:gd name="T56" fmla="*/ 0 w 438"/>
                <a:gd name="T57" fmla="*/ 253 h 272"/>
                <a:gd name="T58" fmla="*/ 50 w 438"/>
                <a:gd name="T59" fmla="*/ 203 h 272"/>
                <a:gd name="T60" fmla="*/ 33 w 438"/>
                <a:gd name="T61" fmla="*/ 184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8"/>
                <a:gd name="T94" fmla="*/ 0 h 272"/>
                <a:gd name="T95" fmla="*/ 438 w 438"/>
                <a:gd name="T96" fmla="*/ 272 h 2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8" h="272">
                  <a:moveTo>
                    <a:pt x="33" y="184"/>
                  </a:moveTo>
                  <a:lnTo>
                    <a:pt x="75" y="165"/>
                  </a:lnTo>
                  <a:lnTo>
                    <a:pt x="132" y="158"/>
                  </a:lnTo>
                  <a:lnTo>
                    <a:pt x="149" y="146"/>
                  </a:lnTo>
                  <a:lnTo>
                    <a:pt x="165" y="146"/>
                  </a:lnTo>
                  <a:lnTo>
                    <a:pt x="182" y="127"/>
                  </a:lnTo>
                  <a:lnTo>
                    <a:pt x="198" y="127"/>
                  </a:lnTo>
                  <a:lnTo>
                    <a:pt x="190" y="95"/>
                  </a:lnTo>
                  <a:lnTo>
                    <a:pt x="174" y="89"/>
                  </a:lnTo>
                  <a:lnTo>
                    <a:pt x="198" y="63"/>
                  </a:lnTo>
                  <a:lnTo>
                    <a:pt x="215" y="63"/>
                  </a:lnTo>
                  <a:lnTo>
                    <a:pt x="264" y="19"/>
                  </a:lnTo>
                  <a:lnTo>
                    <a:pt x="347" y="0"/>
                  </a:lnTo>
                  <a:lnTo>
                    <a:pt x="355" y="44"/>
                  </a:lnTo>
                  <a:lnTo>
                    <a:pt x="372" y="57"/>
                  </a:lnTo>
                  <a:lnTo>
                    <a:pt x="380" y="108"/>
                  </a:lnTo>
                  <a:lnTo>
                    <a:pt x="396" y="146"/>
                  </a:lnTo>
                  <a:lnTo>
                    <a:pt x="405" y="190"/>
                  </a:lnTo>
                  <a:lnTo>
                    <a:pt x="413" y="234"/>
                  </a:lnTo>
                  <a:lnTo>
                    <a:pt x="438" y="247"/>
                  </a:lnTo>
                  <a:lnTo>
                    <a:pt x="421" y="272"/>
                  </a:lnTo>
                  <a:lnTo>
                    <a:pt x="372" y="247"/>
                  </a:lnTo>
                  <a:lnTo>
                    <a:pt x="339" y="247"/>
                  </a:lnTo>
                  <a:lnTo>
                    <a:pt x="314" y="240"/>
                  </a:lnTo>
                  <a:lnTo>
                    <a:pt x="314" y="228"/>
                  </a:lnTo>
                  <a:lnTo>
                    <a:pt x="297" y="221"/>
                  </a:lnTo>
                  <a:lnTo>
                    <a:pt x="17" y="266"/>
                  </a:lnTo>
                  <a:lnTo>
                    <a:pt x="0" y="253"/>
                  </a:lnTo>
                  <a:lnTo>
                    <a:pt x="50" y="203"/>
                  </a:lnTo>
                  <a:lnTo>
                    <a:pt x="33" y="18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41" name="Freeform 167"/>
            <p:cNvSpPr>
              <a:spLocks/>
            </p:cNvSpPr>
            <p:nvPr/>
          </p:nvSpPr>
          <p:spPr bwMode="auto">
            <a:xfrm>
              <a:off x="3271" y="1536"/>
              <a:ext cx="438" cy="272"/>
            </a:xfrm>
            <a:custGeom>
              <a:avLst/>
              <a:gdLst>
                <a:gd name="T0" fmla="*/ 33 w 438"/>
                <a:gd name="T1" fmla="*/ 184 h 272"/>
                <a:gd name="T2" fmla="*/ 75 w 438"/>
                <a:gd name="T3" fmla="*/ 165 h 272"/>
                <a:gd name="T4" fmla="*/ 132 w 438"/>
                <a:gd name="T5" fmla="*/ 158 h 272"/>
                <a:gd name="T6" fmla="*/ 149 w 438"/>
                <a:gd name="T7" fmla="*/ 146 h 272"/>
                <a:gd name="T8" fmla="*/ 165 w 438"/>
                <a:gd name="T9" fmla="*/ 146 h 272"/>
                <a:gd name="T10" fmla="*/ 182 w 438"/>
                <a:gd name="T11" fmla="*/ 127 h 272"/>
                <a:gd name="T12" fmla="*/ 198 w 438"/>
                <a:gd name="T13" fmla="*/ 127 h 272"/>
                <a:gd name="T14" fmla="*/ 190 w 438"/>
                <a:gd name="T15" fmla="*/ 95 h 272"/>
                <a:gd name="T16" fmla="*/ 174 w 438"/>
                <a:gd name="T17" fmla="*/ 89 h 272"/>
                <a:gd name="T18" fmla="*/ 198 w 438"/>
                <a:gd name="T19" fmla="*/ 63 h 272"/>
                <a:gd name="T20" fmla="*/ 215 w 438"/>
                <a:gd name="T21" fmla="*/ 63 h 272"/>
                <a:gd name="T22" fmla="*/ 264 w 438"/>
                <a:gd name="T23" fmla="*/ 19 h 272"/>
                <a:gd name="T24" fmla="*/ 347 w 438"/>
                <a:gd name="T25" fmla="*/ 0 h 272"/>
                <a:gd name="T26" fmla="*/ 355 w 438"/>
                <a:gd name="T27" fmla="*/ 44 h 272"/>
                <a:gd name="T28" fmla="*/ 355 w 438"/>
                <a:gd name="T29" fmla="*/ 44 h 272"/>
                <a:gd name="T30" fmla="*/ 372 w 438"/>
                <a:gd name="T31" fmla="*/ 57 h 272"/>
                <a:gd name="T32" fmla="*/ 380 w 438"/>
                <a:gd name="T33" fmla="*/ 108 h 272"/>
                <a:gd name="T34" fmla="*/ 396 w 438"/>
                <a:gd name="T35" fmla="*/ 146 h 272"/>
                <a:gd name="T36" fmla="*/ 405 w 438"/>
                <a:gd name="T37" fmla="*/ 190 h 272"/>
                <a:gd name="T38" fmla="*/ 413 w 438"/>
                <a:gd name="T39" fmla="*/ 234 h 272"/>
                <a:gd name="T40" fmla="*/ 438 w 438"/>
                <a:gd name="T41" fmla="*/ 247 h 272"/>
                <a:gd name="T42" fmla="*/ 421 w 438"/>
                <a:gd name="T43" fmla="*/ 272 h 272"/>
                <a:gd name="T44" fmla="*/ 372 w 438"/>
                <a:gd name="T45" fmla="*/ 247 h 272"/>
                <a:gd name="T46" fmla="*/ 339 w 438"/>
                <a:gd name="T47" fmla="*/ 247 h 272"/>
                <a:gd name="T48" fmla="*/ 314 w 438"/>
                <a:gd name="T49" fmla="*/ 240 h 272"/>
                <a:gd name="T50" fmla="*/ 314 w 438"/>
                <a:gd name="T51" fmla="*/ 228 h 272"/>
                <a:gd name="T52" fmla="*/ 297 w 438"/>
                <a:gd name="T53" fmla="*/ 221 h 272"/>
                <a:gd name="T54" fmla="*/ 17 w 438"/>
                <a:gd name="T55" fmla="*/ 266 h 272"/>
                <a:gd name="T56" fmla="*/ 0 w 438"/>
                <a:gd name="T57" fmla="*/ 253 h 272"/>
                <a:gd name="T58" fmla="*/ 50 w 438"/>
                <a:gd name="T59" fmla="*/ 203 h 272"/>
                <a:gd name="T60" fmla="*/ 33 w 438"/>
                <a:gd name="T61" fmla="*/ 184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8"/>
                <a:gd name="T94" fmla="*/ 0 h 272"/>
                <a:gd name="T95" fmla="*/ 438 w 438"/>
                <a:gd name="T96" fmla="*/ 272 h 2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8" h="272">
                  <a:moveTo>
                    <a:pt x="33" y="184"/>
                  </a:moveTo>
                  <a:lnTo>
                    <a:pt x="75" y="165"/>
                  </a:lnTo>
                  <a:lnTo>
                    <a:pt x="132" y="158"/>
                  </a:lnTo>
                  <a:lnTo>
                    <a:pt x="149" y="146"/>
                  </a:lnTo>
                  <a:lnTo>
                    <a:pt x="165" y="146"/>
                  </a:lnTo>
                  <a:lnTo>
                    <a:pt x="182" y="127"/>
                  </a:lnTo>
                  <a:lnTo>
                    <a:pt x="198" y="127"/>
                  </a:lnTo>
                  <a:lnTo>
                    <a:pt x="190" y="95"/>
                  </a:lnTo>
                  <a:lnTo>
                    <a:pt x="174" y="89"/>
                  </a:lnTo>
                  <a:lnTo>
                    <a:pt x="198" y="63"/>
                  </a:lnTo>
                  <a:lnTo>
                    <a:pt x="215" y="63"/>
                  </a:lnTo>
                  <a:lnTo>
                    <a:pt x="264" y="19"/>
                  </a:lnTo>
                  <a:lnTo>
                    <a:pt x="347" y="0"/>
                  </a:lnTo>
                  <a:lnTo>
                    <a:pt x="355" y="44"/>
                  </a:lnTo>
                  <a:lnTo>
                    <a:pt x="372" y="57"/>
                  </a:lnTo>
                  <a:lnTo>
                    <a:pt x="380" y="108"/>
                  </a:lnTo>
                  <a:lnTo>
                    <a:pt x="396" y="146"/>
                  </a:lnTo>
                  <a:lnTo>
                    <a:pt x="405" y="190"/>
                  </a:lnTo>
                  <a:lnTo>
                    <a:pt x="413" y="234"/>
                  </a:lnTo>
                  <a:lnTo>
                    <a:pt x="438" y="247"/>
                  </a:lnTo>
                  <a:lnTo>
                    <a:pt x="421" y="272"/>
                  </a:lnTo>
                  <a:lnTo>
                    <a:pt x="372" y="247"/>
                  </a:lnTo>
                  <a:lnTo>
                    <a:pt x="339" y="247"/>
                  </a:lnTo>
                  <a:lnTo>
                    <a:pt x="314" y="240"/>
                  </a:lnTo>
                  <a:lnTo>
                    <a:pt x="314" y="228"/>
                  </a:lnTo>
                  <a:lnTo>
                    <a:pt x="297" y="221"/>
                  </a:lnTo>
                  <a:lnTo>
                    <a:pt x="17" y="266"/>
                  </a:lnTo>
                  <a:lnTo>
                    <a:pt x="0" y="253"/>
                  </a:lnTo>
                  <a:lnTo>
                    <a:pt x="50" y="203"/>
                  </a:lnTo>
                  <a:lnTo>
                    <a:pt x="33" y="184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3" name="Group 168"/>
          <p:cNvGrpSpPr>
            <a:grpSpLocks/>
          </p:cNvGrpSpPr>
          <p:nvPr/>
        </p:nvGrpSpPr>
        <p:grpSpPr bwMode="auto">
          <a:xfrm>
            <a:off x="5243380" y="3217231"/>
            <a:ext cx="153166" cy="282419"/>
            <a:chOff x="3610" y="1517"/>
            <a:chExt cx="115" cy="165"/>
          </a:xfrm>
          <a:solidFill>
            <a:schemeClr val="bg1"/>
          </a:solidFill>
        </p:grpSpPr>
        <p:sp>
          <p:nvSpPr>
            <p:cNvPr id="16538" name="Freeform 169"/>
            <p:cNvSpPr>
              <a:spLocks/>
            </p:cNvSpPr>
            <p:nvPr/>
          </p:nvSpPr>
          <p:spPr bwMode="auto">
            <a:xfrm>
              <a:off x="3610" y="1517"/>
              <a:ext cx="115" cy="165"/>
            </a:xfrm>
            <a:custGeom>
              <a:avLst/>
              <a:gdLst>
                <a:gd name="T0" fmla="*/ 0 w 115"/>
                <a:gd name="T1" fmla="*/ 19 h 165"/>
                <a:gd name="T2" fmla="*/ 90 w 115"/>
                <a:gd name="T3" fmla="*/ 0 h 165"/>
                <a:gd name="T4" fmla="*/ 115 w 115"/>
                <a:gd name="T5" fmla="*/ 45 h 165"/>
                <a:gd name="T6" fmla="*/ 99 w 115"/>
                <a:gd name="T7" fmla="*/ 57 h 165"/>
                <a:gd name="T8" fmla="*/ 107 w 115"/>
                <a:gd name="T9" fmla="*/ 158 h 165"/>
                <a:gd name="T10" fmla="*/ 57 w 115"/>
                <a:gd name="T11" fmla="*/ 165 h 165"/>
                <a:gd name="T12" fmla="*/ 33 w 115"/>
                <a:gd name="T13" fmla="*/ 127 h 165"/>
                <a:gd name="T14" fmla="*/ 33 w 115"/>
                <a:gd name="T15" fmla="*/ 76 h 165"/>
                <a:gd name="T16" fmla="*/ 16 w 115"/>
                <a:gd name="T17" fmla="*/ 63 h 165"/>
                <a:gd name="T18" fmla="*/ 0 w 115"/>
                <a:gd name="T19" fmla="*/ 19 h 1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5"/>
                <a:gd name="T31" fmla="*/ 0 h 165"/>
                <a:gd name="T32" fmla="*/ 115 w 115"/>
                <a:gd name="T33" fmla="*/ 165 h 1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5" h="165">
                  <a:moveTo>
                    <a:pt x="0" y="19"/>
                  </a:moveTo>
                  <a:lnTo>
                    <a:pt x="90" y="0"/>
                  </a:lnTo>
                  <a:lnTo>
                    <a:pt x="115" y="45"/>
                  </a:lnTo>
                  <a:lnTo>
                    <a:pt x="99" y="57"/>
                  </a:lnTo>
                  <a:lnTo>
                    <a:pt x="107" y="158"/>
                  </a:lnTo>
                  <a:lnTo>
                    <a:pt x="57" y="165"/>
                  </a:lnTo>
                  <a:lnTo>
                    <a:pt x="33" y="127"/>
                  </a:lnTo>
                  <a:lnTo>
                    <a:pt x="33" y="76"/>
                  </a:lnTo>
                  <a:lnTo>
                    <a:pt x="16" y="63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39" name="Freeform 170"/>
            <p:cNvSpPr>
              <a:spLocks/>
            </p:cNvSpPr>
            <p:nvPr/>
          </p:nvSpPr>
          <p:spPr bwMode="auto">
            <a:xfrm>
              <a:off x="3610" y="1517"/>
              <a:ext cx="115" cy="165"/>
            </a:xfrm>
            <a:custGeom>
              <a:avLst/>
              <a:gdLst>
                <a:gd name="T0" fmla="*/ 0 w 115"/>
                <a:gd name="T1" fmla="*/ 19 h 165"/>
                <a:gd name="T2" fmla="*/ 90 w 115"/>
                <a:gd name="T3" fmla="*/ 0 h 165"/>
                <a:gd name="T4" fmla="*/ 115 w 115"/>
                <a:gd name="T5" fmla="*/ 45 h 165"/>
                <a:gd name="T6" fmla="*/ 99 w 115"/>
                <a:gd name="T7" fmla="*/ 57 h 165"/>
                <a:gd name="T8" fmla="*/ 107 w 115"/>
                <a:gd name="T9" fmla="*/ 158 h 165"/>
                <a:gd name="T10" fmla="*/ 57 w 115"/>
                <a:gd name="T11" fmla="*/ 165 h 165"/>
                <a:gd name="T12" fmla="*/ 33 w 115"/>
                <a:gd name="T13" fmla="*/ 127 h 165"/>
                <a:gd name="T14" fmla="*/ 33 w 115"/>
                <a:gd name="T15" fmla="*/ 76 h 165"/>
                <a:gd name="T16" fmla="*/ 16 w 115"/>
                <a:gd name="T17" fmla="*/ 63 h 165"/>
                <a:gd name="T18" fmla="*/ 0 w 115"/>
                <a:gd name="T19" fmla="*/ 19 h 1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5"/>
                <a:gd name="T31" fmla="*/ 0 h 165"/>
                <a:gd name="T32" fmla="*/ 115 w 115"/>
                <a:gd name="T33" fmla="*/ 165 h 1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5" h="165">
                  <a:moveTo>
                    <a:pt x="0" y="19"/>
                  </a:moveTo>
                  <a:lnTo>
                    <a:pt x="90" y="0"/>
                  </a:lnTo>
                  <a:lnTo>
                    <a:pt x="115" y="45"/>
                  </a:lnTo>
                  <a:lnTo>
                    <a:pt x="99" y="57"/>
                  </a:lnTo>
                  <a:lnTo>
                    <a:pt x="107" y="158"/>
                  </a:lnTo>
                  <a:lnTo>
                    <a:pt x="57" y="165"/>
                  </a:lnTo>
                  <a:lnTo>
                    <a:pt x="33" y="127"/>
                  </a:lnTo>
                  <a:lnTo>
                    <a:pt x="33" y="76"/>
                  </a:lnTo>
                  <a:lnTo>
                    <a:pt x="16" y="63"/>
                  </a:lnTo>
                  <a:lnTo>
                    <a:pt x="0" y="19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4" name="Group 171"/>
          <p:cNvGrpSpPr>
            <a:grpSpLocks/>
          </p:cNvGrpSpPr>
          <p:nvPr/>
        </p:nvGrpSpPr>
        <p:grpSpPr bwMode="auto">
          <a:xfrm>
            <a:off x="5320886" y="3446120"/>
            <a:ext cx="330323" cy="140287"/>
            <a:chOff x="3667" y="1650"/>
            <a:chExt cx="248" cy="82"/>
          </a:xfrm>
          <a:solidFill>
            <a:schemeClr val="bg1"/>
          </a:solidFill>
        </p:grpSpPr>
        <p:sp>
          <p:nvSpPr>
            <p:cNvPr id="16536" name="Freeform 172"/>
            <p:cNvSpPr>
              <a:spLocks/>
            </p:cNvSpPr>
            <p:nvPr/>
          </p:nvSpPr>
          <p:spPr bwMode="auto">
            <a:xfrm>
              <a:off x="3667" y="1650"/>
              <a:ext cx="248" cy="82"/>
            </a:xfrm>
            <a:custGeom>
              <a:avLst/>
              <a:gdLst>
                <a:gd name="T0" fmla="*/ 0 w 248"/>
                <a:gd name="T1" fmla="*/ 32 h 82"/>
                <a:gd name="T2" fmla="*/ 124 w 248"/>
                <a:gd name="T3" fmla="*/ 6 h 82"/>
                <a:gd name="T4" fmla="*/ 141 w 248"/>
                <a:gd name="T5" fmla="*/ 6 h 82"/>
                <a:gd name="T6" fmla="*/ 157 w 248"/>
                <a:gd name="T7" fmla="*/ 0 h 82"/>
                <a:gd name="T8" fmla="*/ 166 w 248"/>
                <a:gd name="T9" fmla="*/ 0 h 82"/>
                <a:gd name="T10" fmla="*/ 157 w 248"/>
                <a:gd name="T11" fmla="*/ 25 h 82"/>
                <a:gd name="T12" fmla="*/ 182 w 248"/>
                <a:gd name="T13" fmla="*/ 25 h 82"/>
                <a:gd name="T14" fmla="*/ 199 w 248"/>
                <a:gd name="T15" fmla="*/ 44 h 82"/>
                <a:gd name="T16" fmla="*/ 215 w 248"/>
                <a:gd name="T17" fmla="*/ 44 h 82"/>
                <a:gd name="T18" fmla="*/ 223 w 248"/>
                <a:gd name="T19" fmla="*/ 44 h 82"/>
                <a:gd name="T20" fmla="*/ 223 w 248"/>
                <a:gd name="T21" fmla="*/ 32 h 82"/>
                <a:gd name="T22" fmla="*/ 207 w 248"/>
                <a:gd name="T23" fmla="*/ 19 h 82"/>
                <a:gd name="T24" fmla="*/ 223 w 248"/>
                <a:gd name="T25" fmla="*/ 19 h 82"/>
                <a:gd name="T26" fmla="*/ 248 w 248"/>
                <a:gd name="T27" fmla="*/ 44 h 82"/>
                <a:gd name="T28" fmla="*/ 223 w 248"/>
                <a:gd name="T29" fmla="*/ 63 h 82"/>
                <a:gd name="T30" fmla="*/ 190 w 248"/>
                <a:gd name="T31" fmla="*/ 57 h 82"/>
                <a:gd name="T32" fmla="*/ 174 w 248"/>
                <a:gd name="T33" fmla="*/ 76 h 82"/>
                <a:gd name="T34" fmla="*/ 133 w 248"/>
                <a:gd name="T35" fmla="*/ 57 h 82"/>
                <a:gd name="T36" fmla="*/ 9 w 248"/>
                <a:gd name="T37" fmla="*/ 82 h 82"/>
                <a:gd name="T38" fmla="*/ 0 w 248"/>
                <a:gd name="T39" fmla="*/ 32 h 8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8"/>
                <a:gd name="T61" fmla="*/ 0 h 82"/>
                <a:gd name="T62" fmla="*/ 248 w 248"/>
                <a:gd name="T63" fmla="*/ 82 h 8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8" h="82">
                  <a:moveTo>
                    <a:pt x="0" y="32"/>
                  </a:moveTo>
                  <a:lnTo>
                    <a:pt x="124" y="6"/>
                  </a:lnTo>
                  <a:lnTo>
                    <a:pt x="141" y="6"/>
                  </a:lnTo>
                  <a:lnTo>
                    <a:pt x="157" y="0"/>
                  </a:lnTo>
                  <a:lnTo>
                    <a:pt x="166" y="0"/>
                  </a:lnTo>
                  <a:lnTo>
                    <a:pt x="157" y="25"/>
                  </a:lnTo>
                  <a:lnTo>
                    <a:pt x="182" y="25"/>
                  </a:lnTo>
                  <a:lnTo>
                    <a:pt x="199" y="44"/>
                  </a:lnTo>
                  <a:lnTo>
                    <a:pt x="215" y="44"/>
                  </a:lnTo>
                  <a:lnTo>
                    <a:pt x="223" y="44"/>
                  </a:lnTo>
                  <a:lnTo>
                    <a:pt x="223" y="32"/>
                  </a:lnTo>
                  <a:lnTo>
                    <a:pt x="207" y="19"/>
                  </a:lnTo>
                  <a:lnTo>
                    <a:pt x="223" y="19"/>
                  </a:lnTo>
                  <a:lnTo>
                    <a:pt x="248" y="44"/>
                  </a:lnTo>
                  <a:lnTo>
                    <a:pt x="223" y="63"/>
                  </a:lnTo>
                  <a:lnTo>
                    <a:pt x="190" y="57"/>
                  </a:lnTo>
                  <a:lnTo>
                    <a:pt x="174" y="76"/>
                  </a:lnTo>
                  <a:lnTo>
                    <a:pt x="133" y="57"/>
                  </a:lnTo>
                  <a:lnTo>
                    <a:pt x="9" y="8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37" name="Freeform 173"/>
            <p:cNvSpPr>
              <a:spLocks/>
            </p:cNvSpPr>
            <p:nvPr/>
          </p:nvSpPr>
          <p:spPr bwMode="auto">
            <a:xfrm>
              <a:off x="3667" y="1650"/>
              <a:ext cx="248" cy="82"/>
            </a:xfrm>
            <a:custGeom>
              <a:avLst/>
              <a:gdLst>
                <a:gd name="T0" fmla="*/ 0 w 248"/>
                <a:gd name="T1" fmla="*/ 32 h 82"/>
                <a:gd name="T2" fmla="*/ 124 w 248"/>
                <a:gd name="T3" fmla="*/ 6 h 82"/>
                <a:gd name="T4" fmla="*/ 141 w 248"/>
                <a:gd name="T5" fmla="*/ 6 h 82"/>
                <a:gd name="T6" fmla="*/ 157 w 248"/>
                <a:gd name="T7" fmla="*/ 0 h 82"/>
                <a:gd name="T8" fmla="*/ 166 w 248"/>
                <a:gd name="T9" fmla="*/ 0 h 82"/>
                <a:gd name="T10" fmla="*/ 157 w 248"/>
                <a:gd name="T11" fmla="*/ 25 h 82"/>
                <a:gd name="T12" fmla="*/ 182 w 248"/>
                <a:gd name="T13" fmla="*/ 25 h 82"/>
                <a:gd name="T14" fmla="*/ 199 w 248"/>
                <a:gd name="T15" fmla="*/ 44 h 82"/>
                <a:gd name="T16" fmla="*/ 215 w 248"/>
                <a:gd name="T17" fmla="*/ 44 h 82"/>
                <a:gd name="T18" fmla="*/ 223 w 248"/>
                <a:gd name="T19" fmla="*/ 44 h 82"/>
                <a:gd name="T20" fmla="*/ 223 w 248"/>
                <a:gd name="T21" fmla="*/ 32 h 82"/>
                <a:gd name="T22" fmla="*/ 207 w 248"/>
                <a:gd name="T23" fmla="*/ 19 h 82"/>
                <a:gd name="T24" fmla="*/ 223 w 248"/>
                <a:gd name="T25" fmla="*/ 19 h 82"/>
                <a:gd name="T26" fmla="*/ 248 w 248"/>
                <a:gd name="T27" fmla="*/ 44 h 82"/>
                <a:gd name="T28" fmla="*/ 223 w 248"/>
                <a:gd name="T29" fmla="*/ 63 h 82"/>
                <a:gd name="T30" fmla="*/ 190 w 248"/>
                <a:gd name="T31" fmla="*/ 57 h 82"/>
                <a:gd name="T32" fmla="*/ 174 w 248"/>
                <a:gd name="T33" fmla="*/ 76 h 82"/>
                <a:gd name="T34" fmla="*/ 133 w 248"/>
                <a:gd name="T35" fmla="*/ 57 h 82"/>
                <a:gd name="T36" fmla="*/ 9 w 248"/>
                <a:gd name="T37" fmla="*/ 82 h 82"/>
                <a:gd name="T38" fmla="*/ 0 w 248"/>
                <a:gd name="T39" fmla="*/ 32 h 8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8"/>
                <a:gd name="T61" fmla="*/ 0 h 82"/>
                <a:gd name="T62" fmla="*/ 248 w 248"/>
                <a:gd name="T63" fmla="*/ 82 h 8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8" h="82">
                  <a:moveTo>
                    <a:pt x="0" y="32"/>
                  </a:moveTo>
                  <a:lnTo>
                    <a:pt x="124" y="6"/>
                  </a:lnTo>
                  <a:lnTo>
                    <a:pt x="141" y="6"/>
                  </a:lnTo>
                  <a:lnTo>
                    <a:pt x="157" y="0"/>
                  </a:lnTo>
                  <a:lnTo>
                    <a:pt x="166" y="0"/>
                  </a:lnTo>
                  <a:lnTo>
                    <a:pt x="157" y="25"/>
                  </a:lnTo>
                  <a:lnTo>
                    <a:pt x="182" y="25"/>
                  </a:lnTo>
                  <a:lnTo>
                    <a:pt x="199" y="44"/>
                  </a:lnTo>
                  <a:lnTo>
                    <a:pt x="215" y="44"/>
                  </a:lnTo>
                  <a:lnTo>
                    <a:pt x="223" y="44"/>
                  </a:lnTo>
                  <a:lnTo>
                    <a:pt x="223" y="32"/>
                  </a:lnTo>
                  <a:lnTo>
                    <a:pt x="207" y="19"/>
                  </a:lnTo>
                  <a:lnTo>
                    <a:pt x="223" y="19"/>
                  </a:lnTo>
                  <a:lnTo>
                    <a:pt x="248" y="44"/>
                  </a:lnTo>
                  <a:lnTo>
                    <a:pt x="223" y="63"/>
                  </a:lnTo>
                  <a:lnTo>
                    <a:pt x="190" y="57"/>
                  </a:lnTo>
                  <a:lnTo>
                    <a:pt x="174" y="76"/>
                  </a:lnTo>
                  <a:lnTo>
                    <a:pt x="133" y="57"/>
                  </a:lnTo>
                  <a:lnTo>
                    <a:pt x="9" y="82"/>
                  </a:lnTo>
                  <a:lnTo>
                    <a:pt x="0" y="32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5" name="Group 174"/>
          <p:cNvGrpSpPr>
            <a:grpSpLocks/>
          </p:cNvGrpSpPr>
          <p:nvPr/>
        </p:nvGrpSpPr>
        <p:grpSpPr bwMode="auto">
          <a:xfrm>
            <a:off x="5331958" y="3551334"/>
            <a:ext cx="179002" cy="132904"/>
            <a:chOff x="3676" y="1713"/>
            <a:chExt cx="132" cy="76"/>
          </a:xfrm>
          <a:solidFill>
            <a:schemeClr val="bg1"/>
          </a:solidFill>
        </p:grpSpPr>
        <p:sp>
          <p:nvSpPr>
            <p:cNvPr id="16534" name="Freeform 175"/>
            <p:cNvSpPr>
              <a:spLocks/>
            </p:cNvSpPr>
            <p:nvPr/>
          </p:nvSpPr>
          <p:spPr bwMode="auto">
            <a:xfrm>
              <a:off x="3676" y="1713"/>
              <a:ext cx="132" cy="76"/>
            </a:xfrm>
            <a:custGeom>
              <a:avLst/>
              <a:gdLst>
                <a:gd name="T0" fmla="*/ 0 w 132"/>
                <a:gd name="T1" fmla="*/ 19 h 76"/>
                <a:gd name="T2" fmla="*/ 99 w 132"/>
                <a:gd name="T3" fmla="*/ 0 h 76"/>
                <a:gd name="T4" fmla="*/ 132 w 132"/>
                <a:gd name="T5" fmla="*/ 32 h 76"/>
                <a:gd name="T6" fmla="*/ 115 w 132"/>
                <a:gd name="T7" fmla="*/ 51 h 76"/>
                <a:gd name="T8" fmla="*/ 82 w 132"/>
                <a:gd name="T9" fmla="*/ 44 h 76"/>
                <a:gd name="T10" fmla="*/ 33 w 132"/>
                <a:gd name="T11" fmla="*/ 76 h 76"/>
                <a:gd name="T12" fmla="*/ 8 w 132"/>
                <a:gd name="T13" fmla="*/ 57 h 76"/>
                <a:gd name="T14" fmla="*/ 0 w 132"/>
                <a:gd name="T15" fmla="*/ 19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76"/>
                <a:gd name="T26" fmla="*/ 132 w 132"/>
                <a:gd name="T27" fmla="*/ 76 h 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76">
                  <a:moveTo>
                    <a:pt x="0" y="19"/>
                  </a:moveTo>
                  <a:lnTo>
                    <a:pt x="99" y="0"/>
                  </a:lnTo>
                  <a:lnTo>
                    <a:pt x="132" y="32"/>
                  </a:lnTo>
                  <a:lnTo>
                    <a:pt x="115" y="51"/>
                  </a:lnTo>
                  <a:lnTo>
                    <a:pt x="82" y="44"/>
                  </a:lnTo>
                  <a:lnTo>
                    <a:pt x="33" y="76"/>
                  </a:lnTo>
                  <a:lnTo>
                    <a:pt x="8" y="57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35" name="Freeform 176"/>
            <p:cNvSpPr>
              <a:spLocks/>
            </p:cNvSpPr>
            <p:nvPr/>
          </p:nvSpPr>
          <p:spPr bwMode="auto">
            <a:xfrm>
              <a:off x="3676" y="1713"/>
              <a:ext cx="132" cy="76"/>
            </a:xfrm>
            <a:custGeom>
              <a:avLst/>
              <a:gdLst>
                <a:gd name="T0" fmla="*/ 0 w 132"/>
                <a:gd name="T1" fmla="*/ 19 h 76"/>
                <a:gd name="T2" fmla="*/ 99 w 132"/>
                <a:gd name="T3" fmla="*/ 0 h 76"/>
                <a:gd name="T4" fmla="*/ 132 w 132"/>
                <a:gd name="T5" fmla="*/ 32 h 76"/>
                <a:gd name="T6" fmla="*/ 115 w 132"/>
                <a:gd name="T7" fmla="*/ 51 h 76"/>
                <a:gd name="T8" fmla="*/ 82 w 132"/>
                <a:gd name="T9" fmla="*/ 44 h 76"/>
                <a:gd name="T10" fmla="*/ 33 w 132"/>
                <a:gd name="T11" fmla="*/ 76 h 76"/>
                <a:gd name="T12" fmla="*/ 8 w 132"/>
                <a:gd name="T13" fmla="*/ 57 h 76"/>
                <a:gd name="T14" fmla="*/ 0 w 132"/>
                <a:gd name="T15" fmla="*/ 19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76"/>
                <a:gd name="T26" fmla="*/ 132 w 132"/>
                <a:gd name="T27" fmla="*/ 76 h 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76">
                  <a:moveTo>
                    <a:pt x="0" y="19"/>
                  </a:moveTo>
                  <a:lnTo>
                    <a:pt x="99" y="0"/>
                  </a:lnTo>
                  <a:lnTo>
                    <a:pt x="132" y="32"/>
                  </a:lnTo>
                  <a:lnTo>
                    <a:pt x="115" y="51"/>
                  </a:lnTo>
                  <a:lnTo>
                    <a:pt x="82" y="44"/>
                  </a:lnTo>
                  <a:lnTo>
                    <a:pt x="33" y="76"/>
                  </a:lnTo>
                  <a:lnTo>
                    <a:pt x="8" y="57"/>
                  </a:lnTo>
                  <a:lnTo>
                    <a:pt x="0" y="19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6" name="Group 177"/>
          <p:cNvGrpSpPr>
            <a:grpSpLocks/>
          </p:cNvGrpSpPr>
          <p:nvPr/>
        </p:nvGrpSpPr>
        <p:grpSpPr bwMode="auto">
          <a:xfrm>
            <a:off x="5363329" y="3641782"/>
            <a:ext cx="166084" cy="95986"/>
            <a:chOff x="3700" y="1764"/>
            <a:chExt cx="124" cy="57"/>
          </a:xfrm>
          <a:solidFill>
            <a:schemeClr val="bg1"/>
          </a:solidFill>
        </p:grpSpPr>
        <p:sp>
          <p:nvSpPr>
            <p:cNvPr id="16532" name="Freeform 178"/>
            <p:cNvSpPr>
              <a:spLocks/>
            </p:cNvSpPr>
            <p:nvPr/>
          </p:nvSpPr>
          <p:spPr bwMode="auto">
            <a:xfrm>
              <a:off x="3700" y="1764"/>
              <a:ext cx="124" cy="57"/>
            </a:xfrm>
            <a:custGeom>
              <a:avLst/>
              <a:gdLst>
                <a:gd name="T0" fmla="*/ 0 w 124"/>
                <a:gd name="T1" fmla="*/ 44 h 57"/>
                <a:gd name="T2" fmla="*/ 50 w 124"/>
                <a:gd name="T3" fmla="*/ 25 h 57"/>
                <a:gd name="T4" fmla="*/ 100 w 124"/>
                <a:gd name="T5" fmla="*/ 0 h 57"/>
                <a:gd name="T6" fmla="*/ 108 w 124"/>
                <a:gd name="T7" fmla="*/ 0 h 57"/>
                <a:gd name="T8" fmla="*/ 124 w 124"/>
                <a:gd name="T9" fmla="*/ 0 h 57"/>
                <a:gd name="T10" fmla="*/ 75 w 124"/>
                <a:gd name="T11" fmla="*/ 31 h 57"/>
                <a:gd name="T12" fmla="*/ 9 w 124"/>
                <a:gd name="T13" fmla="*/ 57 h 57"/>
                <a:gd name="T14" fmla="*/ 0 w 124"/>
                <a:gd name="T15" fmla="*/ 44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"/>
                <a:gd name="T25" fmla="*/ 0 h 57"/>
                <a:gd name="T26" fmla="*/ 124 w 124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" h="57">
                  <a:moveTo>
                    <a:pt x="0" y="44"/>
                  </a:moveTo>
                  <a:lnTo>
                    <a:pt x="50" y="25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24" y="0"/>
                  </a:lnTo>
                  <a:lnTo>
                    <a:pt x="75" y="31"/>
                  </a:lnTo>
                  <a:lnTo>
                    <a:pt x="9" y="57"/>
                  </a:lnTo>
                  <a:lnTo>
                    <a:pt x="0" y="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33" name="Freeform 179"/>
            <p:cNvSpPr>
              <a:spLocks/>
            </p:cNvSpPr>
            <p:nvPr/>
          </p:nvSpPr>
          <p:spPr bwMode="auto">
            <a:xfrm>
              <a:off x="3700" y="1764"/>
              <a:ext cx="124" cy="57"/>
            </a:xfrm>
            <a:custGeom>
              <a:avLst/>
              <a:gdLst>
                <a:gd name="T0" fmla="*/ 0 w 124"/>
                <a:gd name="T1" fmla="*/ 44 h 57"/>
                <a:gd name="T2" fmla="*/ 50 w 124"/>
                <a:gd name="T3" fmla="*/ 25 h 57"/>
                <a:gd name="T4" fmla="*/ 100 w 124"/>
                <a:gd name="T5" fmla="*/ 0 h 57"/>
                <a:gd name="T6" fmla="*/ 108 w 124"/>
                <a:gd name="T7" fmla="*/ 0 h 57"/>
                <a:gd name="T8" fmla="*/ 124 w 124"/>
                <a:gd name="T9" fmla="*/ 0 h 57"/>
                <a:gd name="T10" fmla="*/ 75 w 124"/>
                <a:gd name="T11" fmla="*/ 31 h 57"/>
                <a:gd name="T12" fmla="*/ 9 w 124"/>
                <a:gd name="T13" fmla="*/ 57 h 57"/>
                <a:gd name="T14" fmla="*/ 0 w 124"/>
                <a:gd name="T15" fmla="*/ 44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"/>
                <a:gd name="T25" fmla="*/ 0 h 57"/>
                <a:gd name="T26" fmla="*/ 124 w 124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" h="57">
                  <a:moveTo>
                    <a:pt x="0" y="44"/>
                  </a:moveTo>
                  <a:lnTo>
                    <a:pt x="50" y="25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24" y="0"/>
                  </a:lnTo>
                  <a:lnTo>
                    <a:pt x="75" y="31"/>
                  </a:lnTo>
                  <a:lnTo>
                    <a:pt x="9" y="57"/>
                  </a:lnTo>
                  <a:lnTo>
                    <a:pt x="0" y="44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7" name="Group 180"/>
          <p:cNvGrpSpPr>
            <a:grpSpLocks/>
          </p:cNvGrpSpPr>
          <p:nvPr/>
        </p:nvGrpSpPr>
        <p:grpSpPr bwMode="auto">
          <a:xfrm>
            <a:off x="5363329" y="3163699"/>
            <a:ext cx="180847" cy="324875"/>
            <a:chOff x="3700" y="1486"/>
            <a:chExt cx="133" cy="189"/>
          </a:xfrm>
          <a:solidFill>
            <a:schemeClr val="bg1"/>
          </a:solidFill>
        </p:grpSpPr>
        <p:sp>
          <p:nvSpPr>
            <p:cNvPr id="16530" name="Freeform 181"/>
            <p:cNvSpPr>
              <a:spLocks/>
            </p:cNvSpPr>
            <p:nvPr/>
          </p:nvSpPr>
          <p:spPr bwMode="auto">
            <a:xfrm>
              <a:off x="3700" y="1486"/>
              <a:ext cx="133" cy="189"/>
            </a:xfrm>
            <a:custGeom>
              <a:avLst/>
              <a:gdLst>
                <a:gd name="T0" fmla="*/ 25 w 133"/>
                <a:gd name="T1" fmla="*/ 0 h 189"/>
                <a:gd name="T2" fmla="*/ 0 w 133"/>
                <a:gd name="T3" fmla="*/ 38 h 189"/>
                <a:gd name="T4" fmla="*/ 25 w 133"/>
                <a:gd name="T5" fmla="*/ 76 h 189"/>
                <a:gd name="T6" fmla="*/ 9 w 133"/>
                <a:gd name="T7" fmla="*/ 88 h 189"/>
                <a:gd name="T8" fmla="*/ 17 w 133"/>
                <a:gd name="T9" fmla="*/ 189 h 189"/>
                <a:gd name="T10" fmla="*/ 91 w 133"/>
                <a:gd name="T11" fmla="*/ 170 h 189"/>
                <a:gd name="T12" fmla="*/ 116 w 133"/>
                <a:gd name="T13" fmla="*/ 170 h 189"/>
                <a:gd name="T14" fmla="*/ 124 w 133"/>
                <a:gd name="T15" fmla="*/ 164 h 189"/>
                <a:gd name="T16" fmla="*/ 124 w 133"/>
                <a:gd name="T17" fmla="*/ 145 h 189"/>
                <a:gd name="T18" fmla="*/ 133 w 133"/>
                <a:gd name="T19" fmla="*/ 132 h 189"/>
                <a:gd name="T20" fmla="*/ 91 w 133"/>
                <a:gd name="T21" fmla="*/ 120 h 189"/>
                <a:gd name="T22" fmla="*/ 34 w 133"/>
                <a:gd name="T23" fmla="*/ 12 h 189"/>
                <a:gd name="T24" fmla="*/ 25 w 133"/>
                <a:gd name="T25" fmla="*/ 0 h 1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189"/>
                <a:gd name="T41" fmla="*/ 133 w 133"/>
                <a:gd name="T42" fmla="*/ 189 h 1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189">
                  <a:moveTo>
                    <a:pt x="25" y="0"/>
                  </a:moveTo>
                  <a:lnTo>
                    <a:pt x="0" y="38"/>
                  </a:lnTo>
                  <a:lnTo>
                    <a:pt x="25" y="76"/>
                  </a:lnTo>
                  <a:lnTo>
                    <a:pt x="9" y="88"/>
                  </a:lnTo>
                  <a:lnTo>
                    <a:pt x="17" y="189"/>
                  </a:lnTo>
                  <a:lnTo>
                    <a:pt x="91" y="170"/>
                  </a:lnTo>
                  <a:lnTo>
                    <a:pt x="116" y="170"/>
                  </a:lnTo>
                  <a:lnTo>
                    <a:pt x="124" y="164"/>
                  </a:lnTo>
                  <a:lnTo>
                    <a:pt x="124" y="145"/>
                  </a:lnTo>
                  <a:lnTo>
                    <a:pt x="133" y="132"/>
                  </a:lnTo>
                  <a:lnTo>
                    <a:pt x="91" y="120"/>
                  </a:lnTo>
                  <a:lnTo>
                    <a:pt x="34" y="1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31" name="Freeform 182"/>
            <p:cNvSpPr>
              <a:spLocks/>
            </p:cNvSpPr>
            <p:nvPr/>
          </p:nvSpPr>
          <p:spPr bwMode="auto">
            <a:xfrm>
              <a:off x="3700" y="1486"/>
              <a:ext cx="133" cy="189"/>
            </a:xfrm>
            <a:custGeom>
              <a:avLst/>
              <a:gdLst>
                <a:gd name="T0" fmla="*/ 25 w 133"/>
                <a:gd name="T1" fmla="*/ 0 h 189"/>
                <a:gd name="T2" fmla="*/ 0 w 133"/>
                <a:gd name="T3" fmla="*/ 38 h 189"/>
                <a:gd name="T4" fmla="*/ 25 w 133"/>
                <a:gd name="T5" fmla="*/ 76 h 189"/>
                <a:gd name="T6" fmla="*/ 9 w 133"/>
                <a:gd name="T7" fmla="*/ 88 h 189"/>
                <a:gd name="T8" fmla="*/ 17 w 133"/>
                <a:gd name="T9" fmla="*/ 189 h 189"/>
                <a:gd name="T10" fmla="*/ 91 w 133"/>
                <a:gd name="T11" fmla="*/ 170 h 189"/>
                <a:gd name="T12" fmla="*/ 116 w 133"/>
                <a:gd name="T13" fmla="*/ 170 h 189"/>
                <a:gd name="T14" fmla="*/ 124 w 133"/>
                <a:gd name="T15" fmla="*/ 164 h 189"/>
                <a:gd name="T16" fmla="*/ 124 w 133"/>
                <a:gd name="T17" fmla="*/ 145 h 189"/>
                <a:gd name="T18" fmla="*/ 133 w 133"/>
                <a:gd name="T19" fmla="*/ 132 h 189"/>
                <a:gd name="T20" fmla="*/ 91 w 133"/>
                <a:gd name="T21" fmla="*/ 120 h 189"/>
                <a:gd name="T22" fmla="*/ 34 w 133"/>
                <a:gd name="T23" fmla="*/ 12 h 189"/>
                <a:gd name="T24" fmla="*/ 25 w 133"/>
                <a:gd name="T25" fmla="*/ 0 h 1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189"/>
                <a:gd name="T41" fmla="*/ 133 w 133"/>
                <a:gd name="T42" fmla="*/ 189 h 1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189">
                  <a:moveTo>
                    <a:pt x="25" y="0"/>
                  </a:moveTo>
                  <a:lnTo>
                    <a:pt x="0" y="38"/>
                  </a:lnTo>
                  <a:lnTo>
                    <a:pt x="25" y="76"/>
                  </a:lnTo>
                  <a:lnTo>
                    <a:pt x="9" y="88"/>
                  </a:lnTo>
                  <a:lnTo>
                    <a:pt x="17" y="189"/>
                  </a:lnTo>
                  <a:lnTo>
                    <a:pt x="91" y="170"/>
                  </a:lnTo>
                  <a:lnTo>
                    <a:pt x="116" y="170"/>
                  </a:lnTo>
                  <a:lnTo>
                    <a:pt x="124" y="164"/>
                  </a:lnTo>
                  <a:lnTo>
                    <a:pt x="124" y="145"/>
                  </a:lnTo>
                  <a:lnTo>
                    <a:pt x="133" y="132"/>
                  </a:lnTo>
                  <a:lnTo>
                    <a:pt x="91" y="120"/>
                  </a:lnTo>
                  <a:lnTo>
                    <a:pt x="34" y="12"/>
                  </a:lnTo>
                  <a:lnTo>
                    <a:pt x="25" y="0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8" name="Group 183"/>
          <p:cNvGrpSpPr>
            <a:grpSpLocks/>
          </p:cNvGrpSpPr>
          <p:nvPr/>
        </p:nvGrpSpPr>
        <p:grpSpPr bwMode="auto">
          <a:xfrm>
            <a:off x="5464825" y="3543951"/>
            <a:ext cx="88579" cy="64606"/>
            <a:chOff x="3775" y="1707"/>
            <a:chExt cx="66" cy="38"/>
          </a:xfrm>
          <a:solidFill>
            <a:schemeClr val="bg1"/>
          </a:solidFill>
        </p:grpSpPr>
        <p:sp>
          <p:nvSpPr>
            <p:cNvPr id="16528" name="Freeform 184"/>
            <p:cNvSpPr>
              <a:spLocks/>
            </p:cNvSpPr>
            <p:nvPr/>
          </p:nvSpPr>
          <p:spPr bwMode="auto">
            <a:xfrm>
              <a:off x="3775" y="1707"/>
              <a:ext cx="66" cy="38"/>
            </a:xfrm>
            <a:custGeom>
              <a:avLst/>
              <a:gdLst>
                <a:gd name="T0" fmla="*/ 0 w 66"/>
                <a:gd name="T1" fmla="*/ 6 h 38"/>
                <a:gd name="T2" fmla="*/ 25 w 66"/>
                <a:gd name="T3" fmla="*/ 0 h 38"/>
                <a:gd name="T4" fmla="*/ 66 w 66"/>
                <a:gd name="T5" fmla="*/ 19 h 38"/>
                <a:gd name="T6" fmla="*/ 58 w 66"/>
                <a:gd name="T7" fmla="*/ 25 h 38"/>
                <a:gd name="T8" fmla="*/ 41 w 66"/>
                <a:gd name="T9" fmla="*/ 25 h 38"/>
                <a:gd name="T10" fmla="*/ 33 w 66"/>
                <a:gd name="T11" fmla="*/ 38 h 38"/>
                <a:gd name="T12" fmla="*/ 0 w 66"/>
                <a:gd name="T13" fmla="*/ 6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38"/>
                <a:gd name="T23" fmla="*/ 66 w 66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38">
                  <a:moveTo>
                    <a:pt x="0" y="6"/>
                  </a:moveTo>
                  <a:lnTo>
                    <a:pt x="25" y="0"/>
                  </a:lnTo>
                  <a:lnTo>
                    <a:pt x="66" y="19"/>
                  </a:lnTo>
                  <a:lnTo>
                    <a:pt x="58" y="25"/>
                  </a:lnTo>
                  <a:lnTo>
                    <a:pt x="41" y="25"/>
                  </a:lnTo>
                  <a:lnTo>
                    <a:pt x="33" y="3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29" name="Freeform 185"/>
            <p:cNvSpPr>
              <a:spLocks/>
            </p:cNvSpPr>
            <p:nvPr/>
          </p:nvSpPr>
          <p:spPr bwMode="auto">
            <a:xfrm>
              <a:off x="3775" y="1707"/>
              <a:ext cx="66" cy="38"/>
            </a:xfrm>
            <a:custGeom>
              <a:avLst/>
              <a:gdLst>
                <a:gd name="T0" fmla="*/ 0 w 66"/>
                <a:gd name="T1" fmla="*/ 6 h 38"/>
                <a:gd name="T2" fmla="*/ 25 w 66"/>
                <a:gd name="T3" fmla="*/ 0 h 38"/>
                <a:gd name="T4" fmla="*/ 66 w 66"/>
                <a:gd name="T5" fmla="*/ 19 h 38"/>
                <a:gd name="T6" fmla="*/ 58 w 66"/>
                <a:gd name="T7" fmla="*/ 25 h 38"/>
                <a:gd name="T8" fmla="*/ 41 w 66"/>
                <a:gd name="T9" fmla="*/ 25 h 38"/>
                <a:gd name="T10" fmla="*/ 33 w 66"/>
                <a:gd name="T11" fmla="*/ 38 h 38"/>
                <a:gd name="T12" fmla="*/ 0 w 66"/>
                <a:gd name="T13" fmla="*/ 6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38"/>
                <a:gd name="T23" fmla="*/ 66 w 66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38">
                  <a:moveTo>
                    <a:pt x="0" y="6"/>
                  </a:moveTo>
                  <a:lnTo>
                    <a:pt x="25" y="0"/>
                  </a:lnTo>
                  <a:lnTo>
                    <a:pt x="66" y="19"/>
                  </a:lnTo>
                  <a:lnTo>
                    <a:pt x="58" y="25"/>
                  </a:lnTo>
                  <a:lnTo>
                    <a:pt x="41" y="25"/>
                  </a:lnTo>
                  <a:lnTo>
                    <a:pt x="33" y="38"/>
                  </a:lnTo>
                  <a:lnTo>
                    <a:pt x="0" y="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49" name="Group 186"/>
          <p:cNvGrpSpPr>
            <a:grpSpLocks/>
          </p:cNvGrpSpPr>
          <p:nvPr/>
        </p:nvGrpSpPr>
        <p:grpSpPr bwMode="auto">
          <a:xfrm>
            <a:off x="5274752" y="4071873"/>
            <a:ext cx="57207" cy="79372"/>
            <a:chOff x="3634" y="2017"/>
            <a:chExt cx="42" cy="44"/>
          </a:xfrm>
          <a:solidFill>
            <a:schemeClr val="bg1"/>
          </a:solidFill>
        </p:grpSpPr>
        <p:sp>
          <p:nvSpPr>
            <p:cNvPr id="16526" name="Freeform 187"/>
            <p:cNvSpPr>
              <a:spLocks/>
            </p:cNvSpPr>
            <p:nvPr/>
          </p:nvSpPr>
          <p:spPr bwMode="auto">
            <a:xfrm>
              <a:off x="3634" y="2017"/>
              <a:ext cx="42" cy="44"/>
            </a:xfrm>
            <a:custGeom>
              <a:avLst/>
              <a:gdLst>
                <a:gd name="T0" fmla="*/ 0 w 42"/>
                <a:gd name="T1" fmla="*/ 6 h 44"/>
                <a:gd name="T2" fmla="*/ 42 w 42"/>
                <a:gd name="T3" fmla="*/ 0 h 44"/>
                <a:gd name="T4" fmla="*/ 17 w 42"/>
                <a:gd name="T5" fmla="*/ 44 h 44"/>
                <a:gd name="T6" fmla="*/ 0 w 42"/>
                <a:gd name="T7" fmla="*/ 44 h 44"/>
                <a:gd name="T8" fmla="*/ 0 w 42"/>
                <a:gd name="T9" fmla="*/ 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4"/>
                <a:gd name="T17" fmla="*/ 42 w 4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4">
                  <a:moveTo>
                    <a:pt x="0" y="6"/>
                  </a:moveTo>
                  <a:lnTo>
                    <a:pt x="42" y="0"/>
                  </a:lnTo>
                  <a:lnTo>
                    <a:pt x="17" y="44"/>
                  </a:lnTo>
                  <a:lnTo>
                    <a:pt x="0" y="4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527" name="Freeform 188"/>
            <p:cNvSpPr>
              <a:spLocks/>
            </p:cNvSpPr>
            <p:nvPr/>
          </p:nvSpPr>
          <p:spPr bwMode="auto">
            <a:xfrm>
              <a:off x="3634" y="2017"/>
              <a:ext cx="42" cy="44"/>
            </a:xfrm>
            <a:custGeom>
              <a:avLst/>
              <a:gdLst>
                <a:gd name="T0" fmla="*/ 0 w 42"/>
                <a:gd name="T1" fmla="*/ 6 h 44"/>
                <a:gd name="T2" fmla="*/ 42 w 42"/>
                <a:gd name="T3" fmla="*/ 0 h 44"/>
                <a:gd name="T4" fmla="*/ 17 w 42"/>
                <a:gd name="T5" fmla="*/ 44 h 44"/>
                <a:gd name="T6" fmla="*/ 0 w 42"/>
                <a:gd name="T7" fmla="*/ 44 h 44"/>
                <a:gd name="T8" fmla="*/ 0 w 42"/>
                <a:gd name="T9" fmla="*/ 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4"/>
                <a:gd name="T17" fmla="*/ 42 w 4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4">
                  <a:moveTo>
                    <a:pt x="0" y="6"/>
                  </a:moveTo>
                  <a:lnTo>
                    <a:pt x="42" y="0"/>
                  </a:lnTo>
                  <a:lnTo>
                    <a:pt x="17" y="44"/>
                  </a:lnTo>
                  <a:lnTo>
                    <a:pt x="0" y="44"/>
                  </a:lnTo>
                  <a:lnTo>
                    <a:pt x="0" y="6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6450" name="Rectangle 189"/>
          <p:cNvSpPr>
            <a:spLocks noChangeArrowheads="1"/>
          </p:cNvSpPr>
          <p:nvPr/>
        </p:nvSpPr>
        <p:spPr bwMode="auto">
          <a:xfrm>
            <a:off x="1474007" y="3061921"/>
            <a:ext cx="130733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WA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1" name="Rectangle 190"/>
          <p:cNvSpPr>
            <a:spLocks noChangeArrowheads="1"/>
          </p:cNvSpPr>
          <p:nvPr/>
        </p:nvSpPr>
        <p:spPr bwMode="auto">
          <a:xfrm>
            <a:off x="1318055" y="3418223"/>
            <a:ext cx="122242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OR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2" name="Rectangle 191"/>
          <p:cNvSpPr>
            <a:spLocks noChangeArrowheads="1"/>
          </p:cNvSpPr>
          <p:nvPr/>
        </p:nvSpPr>
        <p:spPr bwMode="auto">
          <a:xfrm>
            <a:off x="1583993" y="3961120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NV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4" name="Rectangle 193"/>
          <p:cNvSpPr>
            <a:spLocks noChangeArrowheads="1"/>
          </p:cNvSpPr>
          <p:nvPr/>
        </p:nvSpPr>
        <p:spPr bwMode="auto">
          <a:xfrm>
            <a:off x="1884789" y="3562410"/>
            <a:ext cx="81495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5" name="Rectangle 194"/>
          <p:cNvSpPr>
            <a:spLocks noChangeArrowheads="1"/>
          </p:cNvSpPr>
          <p:nvPr/>
        </p:nvSpPr>
        <p:spPr bwMode="auto">
          <a:xfrm>
            <a:off x="2039802" y="4127249"/>
            <a:ext cx="108877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UT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6" name="Rectangle 195"/>
          <p:cNvSpPr>
            <a:spLocks noChangeArrowheads="1"/>
          </p:cNvSpPr>
          <p:nvPr/>
        </p:nvSpPr>
        <p:spPr bwMode="auto">
          <a:xfrm>
            <a:off x="2327681" y="3191388"/>
            <a:ext cx="116259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MT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7" name="Rectangle 196"/>
          <p:cNvSpPr>
            <a:spLocks noChangeArrowheads="1"/>
          </p:cNvSpPr>
          <p:nvPr/>
        </p:nvSpPr>
        <p:spPr bwMode="auto">
          <a:xfrm>
            <a:off x="2397805" y="3684238"/>
            <a:ext cx="131022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WY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59" name="Rectangle 198"/>
          <p:cNvSpPr>
            <a:spLocks noChangeArrowheads="1"/>
          </p:cNvSpPr>
          <p:nvPr/>
        </p:nvSpPr>
        <p:spPr bwMode="auto">
          <a:xfrm>
            <a:off x="1255516" y="4212159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CA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1" name="Rectangle 200"/>
          <p:cNvSpPr>
            <a:spLocks noChangeArrowheads="1"/>
          </p:cNvSpPr>
          <p:nvPr/>
        </p:nvSpPr>
        <p:spPr bwMode="auto">
          <a:xfrm>
            <a:off x="2580498" y="4127249"/>
            <a:ext cx="122242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CO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3" name="Rectangle 202"/>
          <p:cNvSpPr>
            <a:spLocks noChangeArrowheads="1"/>
          </p:cNvSpPr>
          <p:nvPr/>
        </p:nvSpPr>
        <p:spPr bwMode="auto">
          <a:xfrm>
            <a:off x="1916161" y="4570260"/>
            <a:ext cx="103568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AZ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5" name="Rectangle 204"/>
          <p:cNvSpPr>
            <a:spLocks noChangeArrowheads="1"/>
          </p:cNvSpPr>
          <p:nvPr/>
        </p:nvSpPr>
        <p:spPr bwMode="auto">
          <a:xfrm>
            <a:off x="2491920" y="4701317"/>
            <a:ext cx="127332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NM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6" name="Rectangle 205"/>
          <p:cNvSpPr>
            <a:spLocks noChangeArrowheads="1"/>
          </p:cNvSpPr>
          <p:nvPr/>
        </p:nvSpPr>
        <p:spPr bwMode="auto">
          <a:xfrm>
            <a:off x="3032616" y="3239381"/>
            <a:ext cx="118104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ND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7" name="Rectangle 206"/>
          <p:cNvSpPr>
            <a:spLocks noChangeArrowheads="1"/>
          </p:cNvSpPr>
          <p:nvPr/>
        </p:nvSpPr>
        <p:spPr bwMode="auto">
          <a:xfrm>
            <a:off x="3051070" y="3579023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SD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69" name="Rectangle 208"/>
          <p:cNvSpPr>
            <a:spLocks noChangeArrowheads="1"/>
          </p:cNvSpPr>
          <p:nvPr/>
        </p:nvSpPr>
        <p:spPr bwMode="auto">
          <a:xfrm>
            <a:off x="3198700" y="4247232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KS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0" name="Rectangle 209"/>
          <p:cNvSpPr>
            <a:spLocks noChangeArrowheads="1"/>
          </p:cNvSpPr>
          <p:nvPr/>
        </p:nvSpPr>
        <p:spPr bwMode="auto">
          <a:xfrm>
            <a:off x="3242989" y="4570260"/>
            <a:ext cx="116259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OK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1" name="Rectangle 210"/>
          <p:cNvSpPr>
            <a:spLocks noChangeArrowheads="1"/>
          </p:cNvSpPr>
          <p:nvPr/>
        </p:nvSpPr>
        <p:spPr bwMode="auto">
          <a:xfrm>
            <a:off x="3032616" y="4937591"/>
            <a:ext cx="103568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TX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2" name="Rectangle 211"/>
          <p:cNvSpPr>
            <a:spLocks noChangeArrowheads="1"/>
          </p:cNvSpPr>
          <p:nvPr/>
        </p:nvSpPr>
        <p:spPr bwMode="auto">
          <a:xfrm>
            <a:off x="4979490" y="5308612"/>
            <a:ext cx="95077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FL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3" name="Rectangle 212"/>
          <p:cNvSpPr>
            <a:spLocks noChangeArrowheads="1"/>
          </p:cNvSpPr>
          <p:nvPr/>
        </p:nvSpPr>
        <p:spPr bwMode="auto">
          <a:xfrm>
            <a:off x="4645477" y="4776999"/>
            <a:ext cx="11715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GA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5" name="Rectangle 214"/>
          <p:cNvSpPr>
            <a:spLocks noChangeArrowheads="1"/>
          </p:cNvSpPr>
          <p:nvPr/>
        </p:nvSpPr>
        <p:spPr bwMode="auto">
          <a:xfrm>
            <a:off x="4315154" y="4729005"/>
            <a:ext cx="99651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AL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6" name="Rectangle 215"/>
          <p:cNvSpPr>
            <a:spLocks noChangeArrowheads="1"/>
          </p:cNvSpPr>
          <p:nvPr/>
        </p:nvSpPr>
        <p:spPr bwMode="auto">
          <a:xfrm>
            <a:off x="4029120" y="4729005"/>
            <a:ext cx="121795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MS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7" name="Rectangle 216"/>
          <p:cNvSpPr>
            <a:spLocks noChangeArrowheads="1"/>
          </p:cNvSpPr>
          <p:nvPr/>
        </p:nvSpPr>
        <p:spPr bwMode="auto">
          <a:xfrm>
            <a:off x="3785530" y="4937591"/>
            <a:ext cx="99651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LA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8" name="Rectangle 217"/>
          <p:cNvSpPr>
            <a:spLocks noChangeArrowheads="1"/>
          </p:cNvSpPr>
          <p:nvPr/>
        </p:nvSpPr>
        <p:spPr bwMode="auto">
          <a:xfrm>
            <a:off x="3759695" y="4614561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AR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79" name="Rectangle 218"/>
          <p:cNvSpPr>
            <a:spLocks noChangeArrowheads="1"/>
          </p:cNvSpPr>
          <p:nvPr/>
        </p:nvSpPr>
        <p:spPr bwMode="auto">
          <a:xfrm>
            <a:off x="3696952" y="4212159"/>
            <a:ext cx="130733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MO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1" name="Rectangle 220"/>
          <p:cNvSpPr>
            <a:spLocks noChangeArrowheads="1"/>
          </p:cNvSpPr>
          <p:nvPr/>
        </p:nvSpPr>
        <p:spPr bwMode="auto">
          <a:xfrm>
            <a:off x="3573311" y="3800528"/>
            <a:ext cx="76403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IA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2" name="Rectangle 221"/>
          <p:cNvSpPr>
            <a:spLocks noChangeArrowheads="1"/>
          </p:cNvSpPr>
          <p:nvPr/>
        </p:nvSpPr>
        <p:spPr bwMode="auto">
          <a:xfrm>
            <a:off x="3505032" y="3366746"/>
            <a:ext cx="127337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MN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3" name="Rectangle 222"/>
          <p:cNvSpPr>
            <a:spLocks noChangeArrowheads="1"/>
          </p:cNvSpPr>
          <p:nvPr/>
        </p:nvSpPr>
        <p:spPr bwMode="auto">
          <a:xfrm>
            <a:off x="3905480" y="3521801"/>
            <a:ext cx="97805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WI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4" name="Rectangle 223"/>
          <p:cNvSpPr>
            <a:spLocks noChangeArrowheads="1"/>
          </p:cNvSpPr>
          <p:nvPr/>
        </p:nvSpPr>
        <p:spPr bwMode="auto">
          <a:xfrm>
            <a:off x="4281937" y="4450278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TN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5" name="Rectangle 224"/>
          <p:cNvSpPr>
            <a:spLocks noChangeArrowheads="1"/>
          </p:cNvSpPr>
          <p:nvPr/>
        </p:nvSpPr>
        <p:spPr bwMode="auto">
          <a:xfrm>
            <a:off x="4900139" y="4570260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SC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6" name="Rectangle 225"/>
          <p:cNvSpPr>
            <a:spLocks noChangeArrowheads="1"/>
          </p:cNvSpPr>
          <p:nvPr/>
        </p:nvSpPr>
        <p:spPr bwMode="auto">
          <a:xfrm>
            <a:off x="5021934" y="4374597"/>
            <a:ext cx="118847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NC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7" name="Rectangle 226"/>
          <p:cNvSpPr>
            <a:spLocks noChangeArrowheads="1"/>
          </p:cNvSpPr>
          <p:nvPr/>
        </p:nvSpPr>
        <p:spPr bwMode="auto">
          <a:xfrm>
            <a:off x="4446176" y="4212159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KY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88" name="Rectangle 227"/>
          <p:cNvSpPr>
            <a:spLocks noChangeArrowheads="1"/>
          </p:cNvSpPr>
          <p:nvPr/>
        </p:nvSpPr>
        <p:spPr bwMode="auto">
          <a:xfrm>
            <a:off x="4979490" y="4127249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VA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0" name="Rectangle 229"/>
          <p:cNvSpPr>
            <a:spLocks noChangeArrowheads="1"/>
          </p:cNvSpPr>
          <p:nvPr/>
        </p:nvSpPr>
        <p:spPr bwMode="auto">
          <a:xfrm>
            <a:off x="4734055" y="4084793"/>
            <a:ext cx="130733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WV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1" name="Rectangle 230"/>
          <p:cNvSpPr>
            <a:spLocks noChangeArrowheads="1"/>
          </p:cNvSpPr>
          <p:nvPr/>
        </p:nvSpPr>
        <p:spPr bwMode="auto">
          <a:xfrm>
            <a:off x="4012512" y="3961120"/>
            <a:ext cx="67912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IL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2" name="Rectangle 231"/>
          <p:cNvSpPr>
            <a:spLocks noChangeArrowheads="1"/>
          </p:cNvSpPr>
          <p:nvPr/>
        </p:nvSpPr>
        <p:spPr bwMode="auto">
          <a:xfrm>
            <a:off x="4237648" y="3918664"/>
            <a:ext cx="81196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IN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3" name="Rectangle 232"/>
          <p:cNvSpPr>
            <a:spLocks noChangeArrowheads="1"/>
          </p:cNvSpPr>
          <p:nvPr/>
        </p:nvSpPr>
        <p:spPr bwMode="auto">
          <a:xfrm>
            <a:off x="4359444" y="3638091"/>
            <a:ext cx="89985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MI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5" name="Rectangle 234"/>
          <p:cNvSpPr>
            <a:spLocks noChangeArrowheads="1"/>
          </p:cNvSpPr>
          <p:nvPr/>
        </p:nvSpPr>
        <p:spPr bwMode="auto">
          <a:xfrm>
            <a:off x="4481238" y="3889131"/>
            <a:ext cx="121795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OH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7" name="Rectangle 236"/>
          <p:cNvSpPr>
            <a:spLocks noChangeArrowheads="1"/>
          </p:cNvSpPr>
          <p:nvPr/>
        </p:nvSpPr>
        <p:spPr bwMode="auto">
          <a:xfrm>
            <a:off x="4877994" y="3770994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PA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99" name="Rectangle 238"/>
          <p:cNvSpPr>
            <a:spLocks noChangeArrowheads="1"/>
          </p:cNvSpPr>
          <p:nvPr/>
        </p:nvSpPr>
        <p:spPr bwMode="auto">
          <a:xfrm>
            <a:off x="5274752" y="3800528"/>
            <a:ext cx="99651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NJ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01" name="Rectangle 240"/>
          <p:cNvSpPr>
            <a:spLocks noChangeArrowheads="1"/>
          </p:cNvSpPr>
          <p:nvPr/>
        </p:nvSpPr>
        <p:spPr bwMode="auto">
          <a:xfrm>
            <a:off x="5066224" y="3918664"/>
            <a:ext cx="127332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MD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03" name="Rectangle 242"/>
          <p:cNvSpPr>
            <a:spLocks noChangeArrowheads="1"/>
          </p:cNvSpPr>
          <p:nvPr/>
        </p:nvSpPr>
        <p:spPr bwMode="auto">
          <a:xfrm>
            <a:off x="5121585" y="3428880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NY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05" name="Rectangle 244"/>
          <p:cNvSpPr>
            <a:spLocks noChangeArrowheads="1"/>
          </p:cNvSpPr>
          <p:nvPr/>
        </p:nvSpPr>
        <p:spPr bwMode="auto">
          <a:xfrm>
            <a:off x="5276597" y="3239381"/>
            <a:ext cx="103341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VT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07" name="Rectangle 246"/>
          <p:cNvSpPr>
            <a:spLocks noChangeArrowheads="1"/>
          </p:cNvSpPr>
          <p:nvPr/>
        </p:nvSpPr>
        <p:spPr bwMode="auto">
          <a:xfrm>
            <a:off x="5475897" y="3147087"/>
            <a:ext cx="122242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ME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09" name="Rectangle 248"/>
          <p:cNvSpPr>
            <a:spLocks noChangeArrowheads="1"/>
          </p:cNvSpPr>
          <p:nvPr/>
        </p:nvSpPr>
        <p:spPr bwMode="auto">
          <a:xfrm>
            <a:off x="5389165" y="3363055"/>
            <a:ext cx="118104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NH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11" name="Rectangle 250"/>
          <p:cNvSpPr>
            <a:spLocks noChangeArrowheads="1"/>
          </p:cNvSpPr>
          <p:nvPr/>
        </p:nvSpPr>
        <p:spPr bwMode="auto">
          <a:xfrm>
            <a:off x="5354103" y="3479345"/>
            <a:ext cx="121795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MA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13" name="Rectangle 252"/>
          <p:cNvSpPr>
            <a:spLocks noChangeArrowheads="1"/>
          </p:cNvSpPr>
          <p:nvPr/>
        </p:nvSpPr>
        <p:spPr bwMode="auto">
          <a:xfrm>
            <a:off x="5475897" y="3758073"/>
            <a:ext cx="108660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CT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15" name="Rectangle 254"/>
          <p:cNvSpPr>
            <a:spLocks noChangeArrowheads="1"/>
          </p:cNvSpPr>
          <p:nvPr/>
        </p:nvSpPr>
        <p:spPr bwMode="auto">
          <a:xfrm>
            <a:off x="5606920" y="3562410"/>
            <a:ext cx="81495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RI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17" name="Rectangle 256"/>
          <p:cNvSpPr>
            <a:spLocks noChangeArrowheads="1"/>
          </p:cNvSpPr>
          <p:nvPr/>
        </p:nvSpPr>
        <p:spPr bwMode="auto">
          <a:xfrm>
            <a:off x="5518341" y="3889131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DE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19" name="Rectangle 258"/>
          <p:cNvSpPr>
            <a:spLocks noChangeArrowheads="1"/>
          </p:cNvSpPr>
          <p:nvPr/>
        </p:nvSpPr>
        <p:spPr bwMode="auto">
          <a:xfrm>
            <a:off x="5518341" y="4007267"/>
            <a:ext cx="118104" cy="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DC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0" name="Line 259"/>
          <p:cNvSpPr>
            <a:spLocks noChangeShapeType="1"/>
          </p:cNvSpPr>
          <p:nvPr/>
        </p:nvSpPr>
        <p:spPr bwMode="auto">
          <a:xfrm>
            <a:off x="5529414" y="3566102"/>
            <a:ext cx="68279" cy="29534"/>
          </a:xfrm>
          <a:prstGeom prst="line">
            <a:avLst/>
          </a:prstGeom>
          <a:noFill/>
          <a:ln w="1270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1" name="Line 260"/>
          <p:cNvSpPr>
            <a:spLocks noChangeShapeType="1"/>
          </p:cNvSpPr>
          <p:nvPr/>
        </p:nvSpPr>
        <p:spPr bwMode="auto">
          <a:xfrm>
            <a:off x="5409464" y="3608557"/>
            <a:ext cx="66434" cy="149517"/>
          </a:xfrm>
          <a:prstGeom prst="line">
            <a:avLst/>
          </a:prstGeom>
          <a:noFill/>
          <a:ln w="1270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2" name="Line 261"/>
          <p:cNvSpPr>
            <a:spLocks noChangeShapeType="1"/>
          </p:cNvSpPr>
          <p:nvPr/>
        </p:nvSpPr>
        <p:spPr bwMode="auto">
          <a:xfrm>
            <a:off x="5274752" y="3964811"/>
            <a:ext cx="201147" cy="1846"/>
          </a:xfrm>
          <a:prstGeom prst="line">
            <a:avLst/>
          </a:prstGeom>
          <a:noFill/>
          <a:ln w="1270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3" name="Line 262"/>
          <p:cNvSpPr>
            <a:spLocks noChangeShapeType="1"/>
          </p:cNvSpPr>
          <p:nvPr/>
        </p:nvSpPr>
        <p:spPr bwMode="auto">
          <a:xfrm>
            <a:off x="5110513" y="4051568"/>
            <a:ext cx="365385" cy="3692"/>
          </a:xfrm>
          <a:prstGeom prst="line">
            <a:avLst/>
          </a:prstGeom>
          <a:noFill/>
          <a:ln w="1270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4" name="Freeform 263"/>
          <p:cNvSpPr>
            <a:spLocks/>
          </p:cNvSpPr>
          <p:nvPr/>
        </p:nvSpPr>
        <p:spPr bwMode="auto">
          <a:xfrm>
            <a:off x="5398392" y="5576264"/>
            <a:ext cx="284188" cy="110753"/>
          </a:xfrm>
          <a:custGeom>
            <a:avLst/>
            <a:gdLst>
              <a:gd name="T0" fmla="*/ 760 w 3418"/>
              <a:gd name="T1" fmla="*/ 104 h 1367"/>
              <a:gd name="T2" fmla="*/ 1248 w 3418"/>
              <a:gd name="T3" fmla="*/ 76 h 1367"/>
              <a:gd name="T4" fmla="*/ 1882 w 3418"/>
              <a:gd name="T5" fmla="*/ 159 h 1367"/>
              <a:gd name="T6" fmla="*/ 2212 w 3418"/>
              <a:gd name="T7" fmla="*/ 174 h 1367"/>
              <a:gd name="T8" fmla="*/ 2385 w 3418"/>
              <a:gd name="T9" fmla="*/ 285 h 1367"/>
              <a:gd name="T10" fmla="*/ 2433 w 3418"/>
              <a:gd name="T11" fmla="*/ 362 h 1367"/>
              <a:gd name="T12" fmla="*/ 2474 w 3418"/>
              <a:gd name="T13" fmla="*/ 341 h 1367"/>
              <a:gd name="T14" fmla="*/ 2440 w 3418"/>
              <a:gd name="T15" fmla="*/ 305 h 1367"/>
              <a:gd name="T16" fmla="*/ 2398 w 3418"/>
              <a:gd name="T17" fmla="*/ 264 h 1367"/>
              <a:gd name="T18" fmla="*/ 2371 w 3418"/>
              <a:gd name="T19" fmla="*/ 215 h 1367"/>
              <a:gd name="T20" fmla="*/ 2426 w 3418"/>
              <a:gd name="T21" fmla="*/ 209 h 1367"/>
              <a:gd name="T22" fmla="*/ 2481 w 3418"/>
              <a:gd name="T23" fmla="*/ 237 h 1367"/>
              <a:gd name="T24" fmla="*/ 2535 w 3418"/>
              <a:gd name="T25" fmla="*/ 237 h 1367"/>
              <a:gd name="T26" fmla="*/ 2592 w 3418"/>
              <a:gd name="T27" fmla="*/ 222 h 1367"/>
              <a:gd name="T28" fmla="*/ 2647 w 3418"/>
              <a:gd name="T29" fmla="*/ 209 h 1367"/>
              <a:gd name="T30" fmla="*/ 2682 w 3418"/>
              <a:gd name="T31" fmla="*/ 250 h 1367"/>
              <a:gd name="T32" fmla="*/ 2730 w 3418"/>
              <a:gd name="T33" fmla="*/ 264 h 1367"/>
              <a:gd name="T34" fmla="*/ 2784 w 3418"/>
              <a:gd name="T35" fmla="*/ 264 h 1367"/>
              <a:gd name="T36" fmla="*/ 2839 w 3418"/>
              <a:gd name="T37" fmla="*/ 292 h 1367"/>
              <a:gd name="T38" fmla="*/ 2895 w 3418"/>
              <a:gd name="T39" fmla="*/ 305 h 1367"/>
              <a:gd name="T40" fmla="*/ 2950 w 3418"/>
              <a:gd name="T41" fmla="*/ 320 h 1367"/>
              <a:gd name="T42" fmla="*/ 3005 w 3418"/>
              <a:gd name="T43" fmla="*/ 333 h 1367"/>
              <a:gd name="T44" fmla="*/ 3060 w 3418"/>
              <a:gd name="T45" fmla="*/ 349 h 1367"/>
              <a:gd name="T46" fmla="*/ 3115 w 3418"/>
              <a:gd name="T47" fmla="*/ 362 h 1367"/>
              <a:gd name="T48" fmla="*/ 3170 w 3418"/>
              <a:gd name="T49" fmla="*/ 376 h 1367"/>
              <a:gd name="T50" fmla="*/ 3226 w 3418"/>
              <a:gd name="T51" fmla="*/ 391 h 1367"/>
              <a:gd name="T52" fmla="*/ 3281 w 3418"/>
              <a:gd name="T53" fmla="*/ 397 h 1367"/>
              <a:gd name="T54" fmla="*/ 3335 w 3418"/>
              <a:gd name="T55" fmla="*/ 397 h 1367"/>
              <a:gd name="T56" fmla="*/ 3390 w 3418"/>
              <a:gd name="T57" fmla="*/ 404 h 1367"/>
              <a:gd name="T58" fmla="*/ 3418 w 3418"/>
              <a:gd name="T59" fmla="*/ 452 h 1367"/>
              <a:gd name="T60" fmla="*/ 3383 w 3418"/>
              <a:gd name="T61" fmla="*/ 509 h 1367"/>
              <a:gd name="T62" fmla="*/ 3377 w 3418"/>
              <a:gd name="T63" fmla="*/ 564 h 1367"/>
              <a:gd name="T64" fmla="*/ 3377 w 3418"/>
              <a:gd name="T65" fmla="*/ 620 h 1367"/>
              <a:gd name="T66" fmla="*/ 3397 w 3418"/>
              <a:gd name="T67" fmla="*/ 675 h 1367"/>
              <a:gd name="T68" fmla="*/ 3335 w 3418"/>
              <a:gd name="T69" fmla="*/ 727 h 1367"/>
              <a:gd name="T70" fmla="*/ 3317 w 3418"/>
              <a:gd name="T71" fmla="*/ 828 h 1367"/>
              <a:gd name="T72" fmla="*/ 3071 w 3418"/>
              <a:gd name="T73" fmla="*/ 976 h 1367"/>
              <a:gd name="T74" fmla="*/ 2989 w 3418"/>
              <a:gd name="T75" fmla="*/ 1119 h 1367"/>
              <a:gd name="T76" fmla="*/ 2852 w 3418"/>
              <a:gd name="T77" fmla="*/ 1191 h 1367"/>
              <a:gd name="T78" fmla="*/ 2688 w 3418"/>
              <a:gd name="T79" fmla="*/ 1265 h 1367"/>
              <a:gd name="T80" fmla="*/ 2385 w 3418"/>
              <a:gd name="T81" fmla="*/ 1309 h 1367"/>
              <a:gd name="T82" fmla="*/ 2159 w 3418"/>
              <a:gd name="T83" fmla="*/ 1367 h 1367"/>
              <a:gd name="T84" fmla="*/ 1969 w 3418"/>
              <a:gd name="T85" fmla="*/ 1355 h 1367"/>
              <a:gd name="T86" fmla="*/ 1758 w 3418"/>
              <a:gd name="T87" fmla="*/ 1309 h 1367"/>
              <a:gd name="T88" fmla="*/ 1628 w 3418"/>
              <a:gd name="T89" fmla="*/ 1298 h 1367"/>
              <a:gd name="T90" fmla="*/ 1531 w 3418"/>
              <a:gd name="T91" fmla="*/ 1226 h 1367"/>
              <a:gd name="T92" fmla="*/ 1393 w 3418"/>
              <a:gd name="T93" fmla="*/ 1267 h 1367"/>
              <a:gd name="T94" fmla="*/ 1058 w 3418"/>
              <a:gd name="T95" fmla="*/ 1254 h 1367"/>
              <a:gd name="T96" fmla="*/ 896 w 3418"/>
              <a:gd name="T97" fmla="*/ 1217 h 1367"/>
              <a:gd name="T98" fmla="*/ 690 w 3418"/>
              <a:gd name="T99" fmla="*/ 1298 h 1367"/>
              <a:gd name="T100" fmla="*/ 521 w 3418"/>
              <a:gd name="T101" fmla="*/ 1289 h 1367"/>
              <a:gd name="T102" fmla="*/ 305 w 3418"/>
              <a:gd name="T103" fmla="*/ 1254 h 1367"/>
              <a:gd name="T104" fmla="*/ 52 w 3418"/>
              <a:gd name="T105" fmla="*/ 1254 h 1367"/>
              <a:gd name="T106" fmla="*/ 123 w 3418"/>
              <a:gd name="T107" fmla="*/ 1145 h 1367"/>
              <a:gd name="T108" fmla="*/ 110 w 3418"/>
              <a:gd name="T109" fmla="*/ 995 h 1367"/>
              <a:gd name="T110" fmla="*/ 170 w 3418"/>
              <a:gd name="T111" fmla="*/ 724 h 1367"/>
              <a:gd name="T112" fmla="*/ 123 w 3418"/>
              <a:gd name="T113" fmla="*/ 506 h 1367"/>
              <a:gd name="T114" fmla="*/ 15 w 3418"/>
              <a:gd name="T115" fmla="*/ 423 h 1367"/>
              <a:gd name="T116" fmla="*/ 55 w 3418"/>
              <a:gd name="T117" fmla="*/ 280 h 1367"/>
              <a:gd name="T118" fmla="*/ 181 w 3418"/>
              <a:gd name="T119" fmla="*/ 250 h 136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418"/>
              <a:gd name="T181" fmla="*/ 0 h 1367"/>
              <a:gd name="T182" fmla="*/ 3418 w 3418"/>
              <a:gd name="T183" fmla="*/ 1367 h 136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418" h="1367">
                <a:moveTo>
                  <a:pt x="229" y="0"/>
                </a:moveTo>
                <a:lnTo>
                  <a:pt x="519" y="21"/>
                </a:lnTo>
                <a:lnTo>
                  <a:pt x="656" y="83"/>
                </a:lnTo>
                <a:lnTo>
                  <a:pt x="760" y="104"/>
                </a:lnTo>
                <a:lnTo>
                  <a:pt x="912" y="41"/>
                </a:lnTo>
                <a:lnTo>
                  <a:pt x="1056" y="97"/>
                </a:lnTo>
                <a:lnTo>
                  <a:pt x="1146" y="97"/>
                </a:lnTo>
                <a:lnTo>
                  <a:pt x="1248" y="76"/>
                </a:lnTo>
                <a:lnTo>
                  <a:pt x="1359" y="104"/>
                </a:lnTo>
                <a:lnTo>
                  <a:pt x="1628" y="132"/>
                </a:lnTo>
                <a:lnTo>
                  <a:pt x="1745" y="104"/>
                </a:lnTo>
                <a:lnTo>
                  <a:pt x="1882" y="159"/>
                </a:lnTo>
                <a:lnTo>
                  <a:pt x="2013" y="215"/>
                </a:lnTo>
                <a:lnTo>
                  <a:pt x="2055" y="222"/>
                </a:lnTo>
                <a:lnTo>
                  <a:pt x="2185" y="202"/>
                </a:lnTo>
                <a:lnTo>
                  <a:pt x="2212" y="174"/>
                </a:lnTo>
                <a:lnTo>
                  <a:pt x="2261" y="270"/>
                </a:lnTo>
                <a:lnTo>
                  <a:pt x="2323" y="257"/>
                </a:lnTo>
                <a:lnTo>
                  <a:pt x="2350" y="285"/>
                </a:lnTo>
                <a:lnTo>
                  <a:pt x="2385" y="285"/>
                </a:lnTo>
                <a:lnTo>
                  <a:pt x="2405" y="320"/>
                </a:lnTo>
                <a:lnTo>
                  <a:pt x="2405" y="341"/>
                </a:lnTo>
                <a:lnTo>
                  <a:pt x="2419" y="349"/>
                </a:lnTo>
                <a:lnTo>
                  <a:pt x="2433" y="362"/>
                </a:lnTo>
                <a:lnTo>
                  <a:pt x="2446" y="362"/>
                </a:lnTo>
                <a:lnTo>
                  <a:pt x="2460" y="362"/>
                </a:lnTo>
                <a:lnTo>
                  <a:pt x="2474" y="356"/>
                </a:lnTo>
                <a:lnTo>
                  <a:pt x="2474" y="341"/>
                </a:lnTo>
                <a:lnTo>
                  <a:pt x="2474" y="327"/>
                </a:lnTo>
                <a:lnTo>
                  <a:pt x="2467" y="313"/>
                </a:lnTo>
                <a:lnTo>
                  <a:pt x="2453" y="313"/>
                </a:lnTo>
                <a:lnTo>
                  <a:pt x="2440" y="305"/>
                </a:lnTo>
                <a:lnTo>
                  <a:pt x="2426" y="299"/>
                </a:lnTo>
                <a:lnTo>
                  <a:pt x="2419" y="285"/>
                </a:lnTo>
                <a:lnTo>
                  <a:pt x="2405" y="278"/>
                </a:lnTo>
                <a:lnTo>
                  <a:pt x="2398" y="264"/>
                </a:lnTo>
                <a:lnTo>
                  <a:pt x="2391" y="250"/>
                </a:lnTo>
                <a:lnTo>
                  <a:pt x="2385" y="237"/>
                </a:lnTo>
                <a:lnTo>
                  <a:pt x="2371" y="229"/>
                </a:lnTo>
                <a:lnTo>
                  <a:pt x="2371" y="215"/>
                </a:lnTo>
                <a:lnTo>
                  <a:pt x="2385" y="202"/>
                </a:lnTo>
                <a:lnTo>
                  <a:pt x="2398" y="202"/>
                </a:lnTo>
                <a:lnTo>
                  <a:pt x="2412" y="202"/>
                </a:lnTo>
                <a:lnTo>
                  <a:pt x="2426" y="209"/>
                </a:lnTo>
                <a:lnTo>
                  <a:pt x="2440" y="215"/>
                </a:lnTo>
                <a:lnTo>
                  <a:pt x="2453" y="222"/>
                </a:lnTo>
                <a:lnTo>
                  <a:pt x="2467" y="229"/>
                </a:lnTo>
                <a:lnTo>
                  <a:pt x="2481" y="237"/>
                </a:lnTo>
                <a:lnTo>
                  <a:pt x="2495" y="237"/>
                </a:lnTo>
                <a:lnTo>
                  <a:pt x="2508" y="237"/>
                </a:lnTo>
                <a:lnTo>
                  <a:pt x="2522" y="237"/>
                </a:lnTo>
                <a:lnTo>
                  <a:pt x="2535" y="237"/>
                </a:lnTo>
                <a:lnTo>
                  <a:pt x="2550" y="237"/>
                </a:lnTo>
                <a:lnTo>
                  <a:pt x="2564" y="229"/>
                </a:lnTo>
                <a:lnTo>
                  <a:pt x="2578" y="229"/>
                </a:lnTo>
                <a:lnTo>
                  <a:pt x="2592" y="222"/>
                </a:lnTo>
                <a:lnTo>
                  <a:pt x="2606" y="215"/>
                </a:lnTo>
                <a:lnTo>
                  <a:pt x="2620" y="209"/>
                </a:lnTo>
                <a:lnTo>
                  <a:pt x="2633" y="209"/>
                </a:lnTo>
                <a:lnTo>
                  <a:pt x="2647" y="209"/>
                </a:lnTo>
                <a:lnTo>
                  <a:pt x="2660" y="209"/>
                </a:lnTo>
                <a:lnTo>
                  <a:pt x="2668" y="222"/>
                </a:lnTo>
                <a:lnTo>
                  <a:pt x="2675" y="237"/>
                </a:lnTo>
                <a:lnTo>
                  <a:pt x="2682" y="250"/>
                </a:lnTo>
                <a:lnTo>
                  <a:pt x="2688" y="264"/>
                </a:lnTo>
                <a:lnTo>
                  <a:pt x="2702" y="264"/>
                </a:lnTo>
                <a:lnTo>
                  <a:pt x="2716" y="264"/>
                </a:lnTo>
                <a:lnTo>
                  <a:pt x="2730" y="264"/>
                </a:lnTo>
                <a:lnTo>
                  <a:pt x="2744" y="264"/>
                </a:lnTo>
                <a:lnTo>
                  <a:pt x="2757" y="264"/>
                </a:lnTo>
                <a:lnTo>
                  <a:pt x="2771" y="264"/>
                </a:lnTo>
                <a:lnTo>
                  <a:pt x="2784" y="264"/>
                </a:lnTo>
                <a:lnTo>
                  <a:pt x="2799" y="278"/>
                </a:lnTo>
                <a:lnTo>
                  <a:pt x="2812" y="285"/>
                </a:lnTo>
                <a:lnTo>
                  <a:pt x="2826" y="292"/>
                </a:lnTo>
                <a:lnTo>
                  <a:pt x="2839" y="292"/>
                </a:lnTo>
                <a:lnTo>
                  <a:pt x="2854" y="292"/>
                </a:lnTo>
                <a:lnTo>
                  <a:pt x="2867" y="299"/>
                </a:lnTo>
                <a:lnTo>
                  <a:pt x="2881" y="299"/>
                </a:lnTo>
                <a:lnTo>
                  <a:pt x="2895" y="305"/>
                </a:lnTo>
                <a:lnTo>
                  <a:pt x="2909" y="313"/>
                </a:lnTo>
                <a:lnTo>
                  <a:pt x="2923" y="320"/>
                </a:lnTo>
                <a:lnTo>
                  <a:pt x="2936" y="320"/>
                </a:lnTo>
                <a:lnTo>
                  <a:pt x="2950" y="320"/>
                </a:lnTo>
                <a:lnTo>
                  <a:pt x="2963" y="320"/>
                </a:lnTo>
                <a:lnTo>
                  <a:pt x="2978" y="327"/>
                </a:lnTo>
                <a:lnTo>
                  <a:pt x="2991" y="333"/>
                </a:lnTo>
                <a:lnTo>
                  <a:pt x="3005" y="333"/>
                </a:lnTo>
                <a:lnTo>
                  <a:pt x="3018" y="333"/>
                </a:lnTo>
                <a:lnTo>
                  <a:pt x="3033" y="341"/>
                </a:lnTo>
                <a:lnTo>
                  <a:pt x="3047" y="341"/>
                </a:lnTo>
                <a:lnTo>
                  <a:pt x="3060" y="349"/>
                </a:lnTo>
                <a:lnTo>
                  <a:pt x="3074" y="349"/>
                </a:lnTo>
                <a:lnTo>
                  <a:pt x="3087" y="356"/>
                </a:lnTo>
                <a:lnTo>
                  <a:pt x="3102" y="356"/>
                </a:lnTo>
                <a:lnTo>
                  <a:pt x="3115" y="362"/>
                </a:lnTo>
                <a:lnTo>
                  <a:pt x="3129" y="369"/>
                </a:lnTo>
                <a:lnTo>
                  <a:pt x="3142" y="376"/>
                </a:lnTo>
                <a:lnTo>
                  <a:pt x="3157" y="376"/>
                </a:lnTo>
                <a:lnTo>
                  <a:pt x="3170" y="376"/>
                </a:lnTo>
                <a:lnTo>
                  <a:pt x="3184" y="383"/>
                </a:lnTo>
                <a:lnTo>
                  <a:pt x="3198" y="383"/>
                </a:lnTo>
                <a:lnTo>
                  <a:pt x="3211" y="383"/>
                </a:lnTo>
                <a:lnTo>
                  <a:pt x="3226" y="391"/>
                </a:lnTo>
                <a:lnTo>
                  <a:pt x="3239" y="391"/>
                </a:lnTo>
                <a:lnTo>
                  <a:pt x="3253" y="391"/>
                </a:lnTo>
                <a:lnTo>
                  <a:pt x="3266" y="397"/>
                </a:lnTo>
                <a:lnTo>
                  <a:pt x="3281" y="397"/>
                </a:lnTo>
                <a:lnTo>
                  <a:pt x="3294" y="397"/>
                </a:lnTo>
                <a:lnTo>
                  <a:pt x="3308" y="397"/>
                </a:lnTo>
                <a:lnTo>
                  <a:pt x="3321" y="397"/>
                </a:lnTo>
                <a:lnTo>
                  <a:pt x="3335" y="397"/>
                </a:lnTo>
                <a:lnTo>
                  <a:pt x="3349" y="397"/>
                </a:lnTo>
                <a:lnTo>
                  <a:pt x="3363" y="397"/>
                </a:lnTo>
                <a:lnTo>
                  <a:pt x="3377" y="397"/>
                </a:lnTo>
                <a:lnTo>
                  <a:pt x="3390" y="404"/>
                </a:lnTo>
                <a:lnTo>
                  <a:pt x="3405" y="411"/>
                </a:lnTo>
                <a:lnTo>
                  <a:pt x="3418" y="425"/>
                </a:lnTo>
                <a:lnTo>
                  <a:pt x="3418" y="439"/>
                </a:lnTo>
                <a:lnTo>
                  <a:pt x="3418" y="452"/>
                </a:lnTo>
                <a:lnTo>
                  <a:pt x="3411" y="467"/>
                </a:lnTo>
                <a:lnTo>
                  <a:pt x="3405" y="480"/>
                </a:lnTo>
                <a:lnTo>
                  <a:pt x="3397" y="494"/>
                </a:lnTo>
                <a:lnTo>
                  <a:pt x="3383" y="509"/>
                </a:lnTo>
                <a:lnTo>
                  <a:pt x="3383" y="522"/>
                </a:lnTo>
                <a:lnTo>
                  <a:pt x="3377" y="537"/>
                </a:lnTo>
                <a:lnTo>
                  <a:pt x="3377" y="550"/>
                </a:lnTo>
                <a:lnTo>
                  <a:pt x="3377" y="564"/>
                </a:lnTo>
                <a:lnTo>
                  <a:pt x="3377" y="578"/>
                </a:lnTo>
                <a:lnTo>
                  <a:pt x="3377" y="592"/>
                </a:lnTo>
                <a:lnTo>
                  <a:pt x="3377" y="605"/>
                </a:lnTo>
                <a:lnTo>
                  <a:pt x="3377" y="620"/>
                </a:lnTo>
                <a:lnTo>
                  <a:pt x="3377" y="633"/>
                </a:lnTo>
                <a:lnTo>
                  <a:pt x="3383" y="648"/>
                </a:lnTo>
                <a:lnTo>
                  <a:pt x="3390" y="661"/>
                </a:lnTo>
                <a:lnTo>
                  <a:pt x="3397" y="675"/>
                </a:lnTo>
                <a:lnTo>
                  <a:pt x="3402" y="694"/>
                </a:lnTo>
                <a:lnTo>
                  <a:pt x="3405" y="722"/>
                </a:lnTo>
                <a:lnTo>
                  <a:pt x="3390" y="756"/>
                </a:lnTo>
                <a:lnTo>
                  <a:pt x="3335" y="727"/>
                </a:lnTo>
                <a:lnTo>
                  <a:pt x="3333" y="749"/>
                </a:lnTo>
                <a:lnTo>
                  <a:pt x="3345" y="775"/>
                </a:lnTo>
                <a:lnTo>
                  <a:pt x="3352" y="808"/>
                </a:lnTo>
                <a:lnTo>
                  <a:pt x="3317" y="828"/>
                </a:lnTo>
                <a:lnTo>
                  <a:pt x="3246" y="865"/>
                </a:lnTo>
                <a:lnTo>
                  <a:pt x="3213" y="865"/>
                </a:lnTo>
                <a:lnTo>
                  <a:pt x="3151" y="895"/>
                </a:lnTo>
                <a:lnTo>
                  <a:pt x="3071" y="976"/>
                </a:lnTo>
                <a:lnTo>
                  <a:pt x="3067" y="1007"/>
                </a:lnTo>
                <a:lnTo>
                  <a:pt x="3042" y="1031"/>
                </a:lnTo>
                <a:lnTo>
                  <a:pt x="3044" y="1064"/>
                </a:lnTo>
                <a:lnTo>
                  <a:pt x="2989" y="1119"/>
                </a:lnTo>
                <a:lnTo>
                  <a:pt x="2932" y="1145"/>
                </a:lnTo>
                <a:lnTo>
                  <a:pt x="2881" y="1138"/>
                </a:lnTo>
                <a:lnTo>
                  <a:pt x="2844" y="1156"/>
                </a:lnTo>
                <a:lnTo>
                  <a:pt x="2852" y="1191"/>
                </a:lnTo>
                <a:lnTo>
                  <a:pt x="2828" y="1241"/>
                </a:lnTo>
                <a:lnTo>
                  <a:pt x="2792" y="1241"/>
                </a:lnTo>
                <a:lnTo>
                  <a:pt x="2746" y="1267"/>
                </a:lnTo>
                <a:lnTo>
                  <a:pt x="2688" y="1265"/>
                </a:lnTo>
                <a:lnTo>
                  <a:pt x="2668" y="1281"/>
                </a:lnTo>
                <a:lnTo>
                  <a:pt x="2499" y="1284"/>
                </a:lnTo>
                <a:lnTo>
                  <a:pt x="2446" y="1309"/>
                </a:lnTo>
                <a:lnTo>
                  <a:pt x="2385" y="1309"/>
                </a:lnTo>
                <a:lnTo>
                  <a:pt x="2354" y="1326"/>
                </a:lnTo>
                <a:lnTo>
                  <a:pt x="2329" y="1323"/>
                </a:lnTo>
                <a:lnTo>
                  <a:pt x="2247" y="1367"/>
                </a:lnTo>
                <a:lnTo>
                  <a:pt x="2159" y="1367"/>
                </a:lnTo>
                <a:lnTo>
                  <a:pt x="2135" y="1337"/>
                </a:lnTo>
                <a:lnTo>
                  <a:pt x="2082" y="1337"/>
                </a:lnTo>
                <a:lnTo>
                  <a:pt x="2057" y="1351"/>
                </a:lnTo>
                <a:lnTo>
                  <a:pt x="1969" y="1355"/>
                </a:lnTo>
                <a:lnTo>
                  <a:pt x="1880" y="1304"/>
                </a:lnTo>
                <a:lnTo>
                  <a:pt x="1861" y="1281"/>
                </a:lnTo>
                <a:lnTo>
                  <a:pt x="1807" y="1281"/>
                </a:lnTo>
                <a:lnTo>
                  <a:pt x="1758" y="1309"/>
                </a:lnTo>
                <a:lnTo>
                  <a:pt x="1726" y="1307"/>
                </a:lnTo>
                <a:lnTo>
                  <a:pt x="1696" y="1328"/>
                </a:lnTo>
                <a:lnTo>
                  <a:pt x="1637" y="1328"/>
                </a:lnTo>
                <a:lnTo>
                  <a:pt x="1628" y="1298"/>
                </a:lnTo>
                <a:lnTo>
                  <a:pt x="1595" y="1267"/>
                </a:lnTo>
                <a:lnTo>
                  <a:pt x="1584" y="1241"/>
                </a:lnTo>
                <a:lnTo>
                  <a:pt x="1564" y="1226"/>
                </a:lnTo>
                <a:lnTo>
                  <a:pt x="1531" y="1226"/>
                </a:lnTo>
                <a:lnTo>
                  <a:pt x="1478" y="1254"/>
                </a:lnTo>
                <a:lnTo>
                  <a:pt x="1446" y="1254"/>
                </a:lnTo>
                <a:lnTo>
                  <a:pt x="1423" y="1267"/>
                </a:lnTo>
                <a:lnTo>
                  <a:pt x="1393" y="1267"/>
                </a:lnTo>
                <a:lnTo>
                  <a:pt x="1370" y="1279"/>
                </a:lnTo>
                <a:lnTo>
                  <a:pt x="1252" y="1284"/>
                </a:lnTo>
                <a:lnTo>
                  <a:pt x="1196" y="1256"/>
                </a:lnTo>
                <a:lnTo>
                  <a:pt x="1058" y="1254"/>
                </a:lnTo>
                <a:lnTo>
                  <a:pt x="1031" y="1228"/>
                </a:lnTo>
                <a:lnTo>
                  <a:pt x="953" y="1228"/>
                </a:lnTo>
                <a:lnTo>
                  <a:pt x="923" y="1212"/>
                </a:lnTo>
                <a:lnTo>
                  <a:pt x="896" y="1217"/>
                </a:lnTo>
                <a:lnTo>
                  <a:pt x="872" y="1226"/>
                </a:lnTo>
                <a:lnTo>
                  <a:pt x="861" y="1261"/>
                </a:lnTo>
                <a:lnTo>
                  <a:pt x="780" y="1302"/>
                </a:lnTo>
                <a:lnTo>
                  <a:pt x="690" y="1298"/>
                </a:lnTo>
                <a:lnTo>
                  <a:pt x="665" y="1313"/>
                </a:lnTo>
                <a:lnTo>
                  <a:pt x="603" y="1313"/>
                </a:lnTo>
                <a:lnTo>
                  <a:pt x="550" y="1289"/>
                </a:lnTo>
                <a:lnTo>
                  <a:pt x="521" y="1289"/>
                </a:lnTo>
                <a:lnTo>
                  <a:pt x="495" y="1270"/>
                </a:lnTo>
                <a:lnTo>
                  <a:pt x="411" y="1272"/>
                </a:lnTo>
                <a:lnTo>
                  <a:pt x="385" y="1256"/>
                </a:lnTo>
                <a:lnTo>
                  <a:pt x="305" y="1254"/>
                </a:lnTo>
                <a:lnTo>
                  <a:pt x="247" y="1286"/>
                </a:lnTo>
                <a:lnTo>
                  <a:pt x="85" y="1281"/>
                </a:lnTo>
                <a:lnTo>
                  <a:pt x="79" y="1251"/>
                </a:lnTo>
                <a:lnTo>
                  <a:pt x="52" y="1254"/>
                </a:lnTo>
                <a:lnTo>
                  <a:pt x="52" y="1202"/>
                </a:lnTo>
                <a:lnTo>
                  <a:pt x="68" y="1177"/>
                </a:lnTo>
                <a:lnTo>
                  <a:pt x="99" y="1142"/>
                </a:lnTo>
                <a:lnTo>
                  <a:pt x="123" y="1145"/>
                </a:lnTo>
                <a:lnTo>
                  <a:pt x="112" y="1117"/>
                </a:lnTo>
                <a:lnTo>
                  <a:pt x="83" y="1103"/>
                </a:lnTo>
                <a:lnTo>
                  <a:pt x="83" y="1020"/>
                </a:lnTo>
                <a:lnTo>
                  <a:pt x="110" y="995"/>
                </a:lnTo>
                <a:lnTo>
                  <a:pt x="110" y="912"/>
                </a:lnTo>
                <a:lnTo>
                  <a:pt x="139" y="849"/>
                </a:lnTo>
                <a:lnTo>
                  <a:pt x="135" y="742"/>
                </a:lnTo>
                <a:lnTo>
                  <a:pt x="170" y="724"/>
                </a:lnTo>
                <a:lnTo>
                  <a:pt x="170" y="648"/>
                </a:lnTo>
                <a:lnTo>
                  <a:pt x="137" y="605"/>
                </a:lnTo>
                <a:lnTo>
                  <a:pt x="139" y="537"/>
                </a:lnTo>
                <a:lnTo>
                  <a:pt x="123" y="506"/>
                </a:lnTo>
                <a:lnTo>
                  <a:pt x="126" y="469"/>
                </a:lnTo>
                <a:lnTo>
                  <a:pt x="112" y="446"/>
                </a:lnTo>
                <a:lnTo>
                  <a:pt x="25" y="446"/>
                </a:lnTo>
                <a:lnTo>
                  <a:pt x="15" y="423"/>
                </a:lnTo>
                <a:lnTo>
                  <a:pt x="13" y="393"/>
                </a:lnTo>
                <a:lnTo>
                  <a:pt x="0" y="353"/>
                </a:lnTo>
                <a:lnTo>
                  <a:pt x="0" y="311"/>
                </a:lnTo>
                <a:lnTo>
                  <a:pt x="55" y="280"/>
                </a:lnTo>
                <a:lnTo>
                  <a:pt x="79" y="283"/>
                </a:lnTo>
                <a:lnTo>
                  <a:pt x="112" y="270"/>
                </a:lnTo>
                <a:lnTo>
                  <a:pt x="145" y="268"/>
                </a:lnTo>
                <a:lnTo>
                  <a:pt x="181" y="250"/>
                </a:lnTo>
                <a:lnTo>
                  <a:pt x="179" y="83"/>
                </a:lnTo>
                <a:lnTo>
                  <a:pt x="229" y="0"/>
                </a:lnTo>
                <a:close/>
              </a:path>
            </a:pathLst>
          </a:custGeom>
          <a:solidFill>
            <a:schemeClr val="bg1"/>
          </a:solidFill>
          <a:ln w="9525" cmpd="sng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25" name="Rectangle 264"/>
          <p:cNvSpPr>
            <a:spLocks noChangeArrowheads="1"/>
          </p:cNvSpPr>
          <p:nvPr/>
        </p:nvSpPr>
        <p:spPr bwMode="auto">
          <a:xfrm>
            <a:off x="5466671" y="5604792"/>
            <a:ext cx="113754" cy="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PR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593" name="Freeform 87"/>
          <p:cNvSpPr>
            <a:spLocks/>
          </p:cNvSpPr>
          <p:nvPr/>
        </p:nvSpPr>
        <p:spPr bwMode="auto">
          <a:xfrm>
            <a:off x="2757654" y="3780223"/>
            <a:ext cx="773214" cy="347025"/>
          </a:xfrm>
          <a:custGeom>
            <a:avLst/>
            <a:gdLst>
              <a:gd name="T0" fmla="*/ 8 w 577"/>
              <a:gd name="T1" fmla="*/ 0 h 202"/>
              <a:gd name="T2" fmla="*/ 0 w 577"/>
              <a:gd name="T3" fmla="*/ 133 h 202"/>
              <a:gd name="T4" fmla="*/ 132 w 577"/>
              <a:gd name="T5" fmla="*/ 139 h 202"/>
              <a:gd name="T6" fmla="*/ 132 w 577"/>
              <a:gd name="T7" fmla="*/ 202 h 202"/>
              <a:gd name="T8" fmla="*/ 305 w 577"/>
              <a:gd name="T9" fmla="*/ 202 h 202"/>
              <a:gd name="T10" fmla="*/ 462 w 577"/>
              <a:gd name="T11" fmla="*/ 196 h 202"/>
              <a:gd name="T12" fmla="*/ 577 w 577"/>
              <a:gd name="T13" fmla="*/ 202 h 202"/>
              <a:gd name="T14" fmla="*/ 544 w 577"/>
              <a:gd name="T15" fmla="*/ 145 h 202"/>
              <a:gd name="T16" fmla="*/ 520 w 577"/>
              <a:gd name="T17" fmla="*/ 95 h 202"/>
              <a:gd name="T18" fmla="*/ 495 w 577"/>
              <a:gd name="T19" fmla="*/ 38 h 202"/>
              <a:gd name="T20" fmla="*/ 429 w 577"/>
              <a:gd name="T21" fmla="*/ 0 h 202"/>
              <a:gd name="T22" fmla="*/ 396 w 577"/>
              <a:gd name="T23" fmla="*/ 25 h 202"/>
              <a:gd name="T24" fmla="*/ 363 w 577"/>
              <a:gd name="T25" fmla="*/ 6 h 202"/>
              <a:gd name="T26" fmla="*/ 206 w 577"/>
              <a:gd name="T27" fmla="*/ 6 h 202"/>
              <a:gd name="T28" fmla="*/ 8 w 577"/>
              <a:gd name="T29" fmla="*/ 0 h 20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77"/>
              <a:gd name="T46" fmla="*/ 0 h 202"/>
              <a:gd name="T47" fmla="*/ 577 w 577"/>
              <a:gd name="T48" fmla="*/ 202 h 20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77" h="202">
                <a:moveTo>
                  <a:pt x="8" y="0"/>
                </a:moveTo>
                <a:lnTo>
                  <a:pt x="0" y="133"/>
                </a:lnTo>
                <a:lnTo>
                  <a:pt x="132" y="139"/>
                </a:lnTo>
                <a:lnTo>
                  <a:pt x="132" y="202"/>
                </a:lnTo>
                <a:lnTo>
                  <a:pt x="305" y="202"/>
                </a:lnTo>
                <a:lnTo>
                  <a:pt x="462" y="196"/>
                </a:lnTo>
                <a:lnTo>
                  <a:pt x="577" y="202"/>
                </a:lnTo>
                <a:lnTo>
                  <a:pt x="544" y="145"/>
                </a:lnTo>
                <a:lnTo>
                  <a:pt x="520" y="95"/>
                </a:lnTo>
                <a:lnTo>
                  <a:pt x="495" y="38"/>
                </a:lnTo>
                <a:lnTo>
                  <a:pt x="429" y="0"/>
                </a:lnTo>
                <a:lnTo>
                  <a:pt x="396" y="25"/>
                </a:lnTo>
                <a:lnTo>
                  <a:pt x="363" y="6"/>
                </a:lnTo>
                <a:lnTo>
                  <a:pt x="206" y="6"/>
                </a:lnTo>
                <a:lnTo>
                  <a:pt x="8" y="0"/>
                </a:lnTo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8" name="Rectangle 207"/>
          <p:cNvSpPr>
            <a:spLocks noChangeArrowheads="1"/>
          </p:cNvSpPr>
          <p:nvPr/>
        </p:nvSpPr>
        <p:spPr bwMode="auto">
          <a:xfrm>
            <a:off x="3076904" y="3918664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en-US" sz="600" dirty="0">
                <a:solidFill>
                  <a:schemeClr val="bg1">
                    <a:lumMod val="50000"/>
                  </a:schemeClr>
                </a:solidFill>
              </a:rPr>
              <a:t>NE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3" name="Group 282"/>
          <p:cNvGrpSpPr/>
          <p:nvPr/>
        </p:nvGrpSpPr>
        <p:grpSpPr>
          <a:xfrm>
            <a:off x="2751027" y="3778531"/>
            <a:ext cx="773214" cy="347025"/>
            <a:chOff x="2737775" y="3714766"/>
            <a:chExt cx="773214" cy="347025"/>
          </a:xfrm>
          <a:solidFill>
            <a:schemeClr val="bg2">
              <a:lumMod val="75000"/>
            </a:schemeClr>
          </a:solidFill>
        </p:grpSpPr>
        <p:sp>
          <p:nvSpPr>
            <p:cNvPr id="281" name="Freeform 87"/>
            <p:cNvSpPr>
              <a:spLocks/>
            </p:cNvSpPr>
            <p:nvPr/>
          </p:nvSpPr>
          <p:spPr bwMode="auto">
            <a:xfrm>
              <a:off x="2737775" y="3714766"/>
              <a:ext cx="773214" cy="347025"/>
            </a:xfrm>
            <a:custGeom>
              <a:avLst/>
              <a:gdLst>
                <a:gd name="T0" fmla="*/ 8 w 577"/>
                <a:gd name="T1" fmla="*/ 0 h 202"/>
                <a:gd name="T2" fmla="*/ 0 w 577"/>
                <a:gd name="T3" fmla="*/ 133 h 202"/>
                <a:gd name="T4" fmla="*/ 132 w 577"/>
                <a:gd name="T5" fmla="*/ 139 h 202"/>
                <a:gd name="T6" fmla="*/ 132 w 577"/>
                <a:gd name="T7" fmla="*/ 202 h 202"/>
                <a:gd name="T8" fmla="*/ 305 w 577"/>
                <a:gd name="T9" fmla="*/ 202 h 202"/>
                <a:gd name="T10" fmla="*/ 462 w 577"/>
                <a:gd name="T11" fmla="*/ 196 h 202"/>
                <a:gd name="T12" fmla="*/ 577 w 577"/>
                <a:gd name="T13" fmla="*/ 202 h 202"/>
                <a:gd name="T14" fmla="*/ 544 w 577"/>
                <a:gd name="T15" fmla="*/ 145 h 202"/>
                <a:gd name="T16" fmla="*/ 520 w 577"/>
                <a:gd name="T17" fmla="*/ 95 h 202"/>
                <a:gd name="T18" fmla="*/ 495 w 577"/>
                <a:gd name="T19" fmla="*/ 38 h 202"/>
                <a:gd name="T20" fmla="*/ 429 w 577"/>
                <a:gd name="T21" fmla="*/ 0 h 202"/>
                <a:gd name="T22" fmla="*/ 396 w 577"/>
                <a:gd name="T23" fmla="*/ 25 h 202"/>
                <a:gd name="T24" fmla="*/ 363 w 577"/>
                <a:gd name="T25" fmla="*/ 6 h 202"/>
                <a:gd name="T26" fmla="*/ 206 w 577"/>
                <a:gd name="T27" fmla="*/ 6 h 202"/>
                <a:gd name="T28" fmla="*/ 8 w 577"/>
                <a:gd name="T29" fmla="*/ 0 h 20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7"/>
                <a:gd name="T46" fmla="*/ 0 h 202"/>
                <a:gd name="T47" fmla="*/ 577 w 577"/>
                <a:gd name="T48" fmla="*/ 202 h 20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7" h="202">
                  <a:moveTo>
                    <a:pt x="8" y="0"/>
                  </a:moveTo>
                  <a:lnTo>
                    <a:pt x="0" y="133"/>
                  </a:lnTo>
                  <a:lnTo>
                    <a:pt x="132" y="139"/>
                  </a:lnTo>
                  <a:lnTo>
                    <a:pt x="132" y="202"/>
                  </a:lnTo>
                  <a:lnTo>
                    <a:pt x="305" y="202"/>
                  </a:lnTo>
                  <a:lnTo>
                    <a:pt x="462" y="196"/>
                  </a:lnTo>
                  <a:lnTo>
                    <a:pt x="577" y="202"/>
                  </a:lnTo>
                  <a:lnTo>
                    <a:pt x="544" y="145"/>
                  </a:lnTo>
                  <a:lnTo>
                    <a:pt x="520" y="95"/>
                  </a:lnTo>
                  <a:lnTo>
                    <a:pt x="495" y="38"/>
                  </a:lnTo>
                  <a:lnTo>
                    <a:pt x="429" y="0"/>
                  </a:lnTo>
                  <a:lnTo>
                    <a:pt x="396" y="25"/>
                  </a:lnTo>
                  <a:lnTo>
                    <a:pt x="363" y="6"/>
                  </a:lnTo>
                  <a:lnTo>
                    <a:pt x="206" y="6"/>
                  </a:lnTo>
                  <a:lnTo>
                    <a:pt x="8" y="0"/>
                  </a:lnTo>
                </a:path>
              </a:pathLst>
            </a:custGeom>
            <a:grp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2" name="Rectangle 207"/>
            <p:cNvSpPr>
              <a:spLocks noChangeArrowheads="1"/>
            </p:cNvSpPr>
            <p:nvPr/>
          </p:nvSpPr>
          <p:spPr bwMode="auto">
            <a:xfrm>
              <a:off x="3057025" y="3853207"/>
              <a:ext cx="113754" cy="9779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altLang="en-US" sz="600" dirty="0">
                  <a:solidFill>
                    <a:schemeClr val="bg1"/>
                  </a:solidFill>
                </a:rPr>
                <a:t>NE</a:t>
              </a:r>
              <a:endParaRPr lang="en-US" alt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504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5241" y="2209800"/>
            <a:ext cx="4511041" cy="464820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spcBef>
                <a:spcPct val="85000"/>
              </a:spcBef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771241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A contiguous area is generally a border county in another Plan’s service area one county over from the Plan’s own service area. 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803629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Contiguous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County Contracting</a:t>
            </a:r>
            <a:endParaRPr lang="en-US" sz="2400" strike="sngStrike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4495800" y="2209800"/>
            <a:ext cx="4648200" cy="464820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spcBef>
                <a:spcPct val="85000"/>
              </a:spcBef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2959" y="2438400"/>
            <a:ext cx="3520441" cy="493981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Claims filing rules for contiguous area providers are based on the permitted terms of the contiguous county contract:</a:t>
            </a:r>
          </a:p>
          <a:p>
            <a:endParaRPr lang="en-US" sz="1600" dirty="0"/>
          </a:p>
          <a:p>
            <a:pPr marL="288036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Provider’s physical location.</a:t>
            </a:r>
          </a:p>
          <a:p>
            <a:pPr marL="2286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8036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Provider’s contract status with the two contiguous states.</a:t>
            </a:r>
          </a:p>
          <a:p>
            <a:pPr marL="288036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8036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The </a:t>
            </a:r>
            <a:r>
              <a:rPr lang="en-US" sz="1600" dirty="0"/>
              <a:t>member’s Control/Home Plan and where the member works or </a:t>
            </a:r>
            <a:r>
              <a:rPr lang="en-US" sz="1600" dirty="0" smtClean="0"/>
              <a:t>resides.</a:t>
            </a:r>
          </a:p>
          <a:p>
            <a:pPr marL="288036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8036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Location </a:t>
            </a:r>
            <a:r>
              <a:rPr lang="en-US" sz="1600" dirty="0"/>
              <a:t>where the member received services.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err="1" smtClean="0"/>
          </a:p>
        </p:txBody>
      </p:sp>
      <p:sp>
        <p:nvSpPr>
          <p:cNvPr id="10" name="TextBox 9"/>
          <p:cNvSpPr txBox="1"/>
          <p:nvPr/>
        </p:nvSpPr>
        <p:spPr>
          <a:xfrm>
            <a:off x="457200" y="2462849"/>
            <a:ext cx="3085011" cy="3431709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Per Brand regulations, a Plan is permitted to use the Brands outside its service area when: 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“</a:t>
            </a:r>
            <a:r>
              <a:rPr lang="en-US" sz="1600" dirty="0"/>
              <a:t>Contracting with healthcare providers in a Contiguous Area in order to serve its subscribers residing or working in the Licensee’s Service Area”.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201712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36" y="4506686"/>
            <a:ext cx="8242664" cy="201168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4506686"/>
            <a:ext cx="8229600" cy="1900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2828381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Contiguous </a:t>
            </a:r>
            <a:r>
              <a:rPr lang="en-US" sz="1800" dirty="0"/>
              <a:t>county claims filing rules allow claims to be filed directly to the Control/Home Plan </a:t>
            </a:r>
            <a:r>
              <a:rPr lang="en-US" sz="1800" dirty="0" smtClean="0"/>
              <a:t>when each of the </a:t>
            </a:r>
            <a:r>
              <a:rPr lang="en-US" sz="1800" dirty="0"/>
              <a:t>following </a:t>
            </a:r>
            <a:r>
              <a:rPr lang="en-US" sz="1800" dirty="0" smtClean="0"/>
              <a:t>criterion </a:t>
            </a:r>
            <a:r>
              <a:rPr lang="en-US" sz="1800" dirty="0"/>
              <a:t>are </a:t>
            </a:r>
            <a:r>
              <a:rPr lang="en-US" sz="1800" dirty="0" smtClean="0"/>
              <a:t>met:</a:t>
            </a:r>
            <a:endParaRPr lang="en-US" sz="1800" strike="sngStrike" dirty="0"/>
          </a:p>
          <a:p>
            <a:pPr lvl="0" algn="just"/>
            <a:r>
              <a:rPr lang="en-US" sz="1800" dirty="0"/>
              <a:t>The Control/Home Plan’s </a:t>
            </a:r>
            <a:r>
              <a:rPr lang="en-US" sz="1800" dirty="0" smtClean="0"/>
              <a:t>member </a:t>
            </a:r>
            <a:r>
              <a:rPr lang="en-US" sz="1800" dirty="0"/>
              <a:t>lives or works in the Control/Home Plan’s service area, and</a:t>
            </a:r>
          </a:p>
          <a:p>
            <a:pPr lvl="0" algn="just"/>
            <a:r>
              <a:rPr lang="en-US" sz="1800" dirty="0" smtClean="0"/>
              <a:t>The </a:t>
            </a:r>
            <a:r>
              <a:rPr lang="en-US" sz="1800" dirty="0"/>
              <a:t>Control/Home Plan contracts with a provider located in its contiguous county, </a:t>
            </a:r>
            <a:r>
              <a:rPr lang="en-US" sz="1800" dirty="0" smtClean="0"/>
              <a:t>and</a:t>
            </a:r>
          </a:p>
          <a:p>
            <a:pPr algn="just"/>
            <a:r>
              <a:rPr lang="en-US" sz="1800" dirty="0"/>
              <a:t>Service is </a:t>
            </a:r>
            <a:r>
              <a:rPr lang="en-US" sz="1800" dirty="0" smtClean="0"/>
              <a:t>provided </a:t>
            </a:r>
            <a:r>
              <a:rPr lang="en-US" sz="1800" dirty="0"/>
              <a:t>in the provider’s office located in a contiguous county. </a:t>
            </a:r>
          </a:p>
          <a:p>
            <a:pPr marL="0" indent="0" algn="just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endParaRPr lang="en-US" sz="1800" dirty="0"/>
          </a:p>
          <a:p>
            <a:pPr marL="514350" lvl="1" indent="0">
              <a:spcBef>
                <a:spcPct val="55000"/>
              </a:spcBef>
              <a:buNone/>
            </a:pPr>
            <a:endParaRPr lang="en-US" sz="1600" dirty="0" smtClean="0"/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20057" y="799910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Contiguous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County </a:t>
            </a:r>
            <a:r>
              <a:rPr lang="en-US" sz="2400" dirty="0" smtClean="0"/>
              <a:t>Claims Filing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768" y="4637313"/>
            <a:ext cx="8035832" cy="1769715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tlCol="0">
            <a:spAutoFit/>
          </a:bodyPr>
          <a:lstStyle/>
          <a:p>
            <a:pPr algn="just"/>
            <a:r>
              <a:rPr lang="en-US" sz="1600" dirty="0"/>
              <a:t>Note: If each of the criterion above are not met, the claim must be filed to the Plan in whose service area the provider is located. </a:t>
            </a:r>
            <a:endParaRPr lang="en-US" sz="1600" dirty="0" smtClean="0"/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For example, if a Nebraska member who works or lives in Nebraska sees a provider in its Kansas office, and the provider has a contiguous county contract with BCBSNE, the claim is filed to BCBSNE. If a contiguous county contract is not in place, the claim is filed to BCBSKS (based on the providers physical location).</a:t>
            </a:r>
          </a:p>
        </p:txBody>
      </p:sp>
    </p:spTree>
    <p:extLst>
      <p:ext uri="{BB962C8B-B14F-4D97-AF65-F5344CB8AC3E}">
        <p14:creationId xmlns:p14="http://schemas.microsoft.com/office/powerpoint/2010/main" val="401246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Detailed claims filing scenarios addressing contiguous counties are available in the </a:t>
            </a:r>
            <a:r>
              <a:rPr lang="en-US" dirty="0" smtClean="0">
                <a:hlinkClick r:id="rId3"/>
              </a:rPr>
              <a:t>Inter-Plan Programs Manual</a:t>
            </a:r>
            <a:r>
              <a:rPr lang="en-US" dirty="0" smtClean="0"/>
              <a:t>.</a:t>
            </a:r>
            <a:endParaRPr lang="en-US" dirty="0"/>
          </a:p>
          <a:p>
            <a:pPr>
              <a:spcBef>
                <a:spcPct val="85000"/>
              </a:spcBef>
            </a:pPr>
            <a:r>
              <a:rPr lang="en-US" sz="1800" dirty="0" smtClean="0"/>
              <a:t>Chapter 5 – Claims Filing Instructions and Scenarios</a:t>
            </a:r>
          </a:p>
          <a:p>
            <a:pPr lvl="2">
              <a:spcBef>
                <a:spcPct val="850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Appendix A – Inter-Plan Claims Filing Scenarios</a:t>
            </a:r>
          </a:p>
          <a:p>
            <a:pPr lvl="2">
              <a:spcBef>
                <a:spcPct val="850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Scenarios 2A-2F – Contiguous Area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799910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Contiguous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County </a:t>
            </a:r>
            <a:r>
              <a:rPr lang="en-US" sz="2400" dirty="0" smtClean="0"/>
              <a:t>Claims Filing</a:t>
            </a:r>
          </a:p>
        </p:txBody>
      </p:sp>
    </p:spTree>
    <p:extLst>
      <p:ext uri="{BB962C8B-B14F-4D97-AF65-F5344CB8AC3E}">
        <p14:creationId xmlns:p14="http://schemas.microsoft.com/office/powerpoint/2010/main" val="282661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2239963"/>
            <a:ext cx="9144000" cy="46180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/>
              <a:t>An overlapping service area is formed when multiple Plans share the same service area. Claims incurred in an overlapping service area are filed as follows</a:t>
            </a:r>
          </a:p>
          <a:p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09354"/>
            <a:ext cx="8229600" cy="681182"/>
          </a:xfrm>
        </p:spPr>
        <p:txBody>
          <a:bodyPr/>
          <a:lstStyle/>
          <a:p>
            <a:r>
              <a:rPr lang="en-US" sz="2400" dirty="0"/>
              <a:t>Overlapping Service Area Claims Filing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2249667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700434" y="3000341"/>
            <a:ext cx="59673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17074" y="5686696"/>
            <a:ext cx="5943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04011" y="3770806"/>
            <a:ext cx="5943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717074" y="4702619"/>
            <a:ext cx="5950676" cy="103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1554" y="2682100"/>
            <a:ext cx="1676400" cy="1154162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lvl="0"/>
            <a:r>
              <a:rPr lang="en-US" b="1" dirty="0">
                <a:solidFill>
                  <a:schemeClr val="accent1"/>
                </a:solidFill>
              </a:rPr>
              <a:t>Overlapping Service Area Claims Filing Rules: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638701" y="2321355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Provider and member’s Control/Home Plan are located in an overlapping service area. </a:t>
            </a:r>
          </a:p>
          <a:p>
            <a:pPr lvl="0"/>
            <a:r>
              <a:rPr lang="en-US" sz="1200" dirty="0"/>
              <a:t> - Claim must be filed to the member’s Control/Home Plan.</a:t>
            </a:r>
          </a:p>
          <a:p>
            <a:pPr lvl="0"/>
            <a:r>
              <a:rPr lang="en-US" sz="1200" dirty="0">
                <a:solidFill>
                  <a:schemeClr val="accent1"/>
                </a:solidFill>
              </a:rPr>
              <a:t>Note: Overlapping Plans may not serve as Par/Host Plans to each other’s members.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44137" y="2926525"/>
            <a:ext cx="8146866" cy="2338046"/>
            <a:chOff x="1769364" y="-1092717"/>
            <a:chExt cx="8036627" cy="2962667"/>
          </a:xfrm>
        </p:grpSpPr>
        <p:sp>
          <p:nvSpPr>
            <p:cNvPr id="23" name="Rectangle 22"/>
            <p:cNvSpPr/>
            <p:nvPr/>
          </p:nvSpPr>
          <p:spPr>
            <a:xfrm>
              <a:off x="1769364" y="921064"/>
              <a:ext cx="6460236" cy="948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3981483" y="-1092717"/>
              <a:ext cx="5824508" cy="953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dirty="0" smtClean="0">
                <a:solidFill>
                  <a:schemeClr val="tx1"/>
                </a:solidFill>
              </a:endParaRP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Provider is located in an overlapping service area and has a contract with one Plan. Service is provided to a </a:t>
              </a:r>
              <a:r>
                <a:rPr lang="en-US" sz="1200" u="none" strike="noStrike" kern="1200" dirty="0" smtClean="0">
                  <a:solidFill>
                    <a:schemeClr val="tx1"/>
                  </a:solidFill>
                </a:rPr>
                <a:t>hosted </a:t>
              </a:r>
              <a:r>
                <a:rPr lang="en-US" sz="1200" u="none" kern="1200" dirty="0" smtClean="0">
                  <a:solidFill>
                    <a:schemeClr val="tx1"/>
                  </a:solidFill>
                </a:rPr>
                <a:t>member. 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 - Claim is filed to the Plan where the provider has a </a:t>
              </a:r>
              <a:r>
                <a:rPr lang="en-US" sz="1200" kern="1200" dirty="0" smtClean="0"/>
                <a:t>contract.</a:t>
              </a:r>
              <a:endParaRPr lang="en-US" sz="12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26565" y="3718551"/>
            <a:ext cx="6499425" cy="934940"/>
            <a:chOff x="1769364" y="2042078"/>
            <a:chExt cx="6959403" cy="1068296"/>
          </a:xfrm>
        </p:grpSpPr>
        <p:sp>
          <p:nvSpPr>
            <p:cNvPr id="26" name="Rectangle 25"/>
            <p:cNvSpPr/>
            <p:nvPr/>
          </p:nvSpPr>
          <p:spPr>
            <a:xfrm>
              <a:off x="1769364" y="2042078"/>
              <a:ext cx="6460236" cy="948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2268531" y="2161488"/>
              <a:ext cx="6460236" cy="948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Provider is located in an overlapping service area and contracts with both Plans. The contracts are for the same product the member has. Service is provided to a </a:t>
              </a:r>
              <a:r>
                <a:rPr lang="en-US" sz="1200" u="none" kern="1200" dirty="0" smtClean="0">
                  <a:solidFill>
                    <a:schemeClr val="tx1"/>
                  </a:solidFill>
                </a:rPr>
                <a:t>hosted m</a:t>
              </a:r>
              <a:r>
                <a:rPr lang="en-US" sz="1200" kern="1200" dirty="0" smtClean="0">
                  <a:solidFill>
                    <a:schemeClr val="tx1"/>
                  </a:solidFill>
                </a:rPr>
                <a:t>ember.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 - Claim is filed to either Plan. </a:t>
              </a:r>
              <a:endParaRPr lang="en-US" sz="1200" kern="1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749741" y="5812023"/>
            <a:ext cx="5937059" cy="7848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200" dirty="0" smtClean="0"/>
              <a:t>Provider is located in an overlapping service area and contracts with both Plans for different products. Service is provided to a hosted member that has one of the products.  </a:t>
            </a:r>
            <a:endParaRPr lang="en-US" sz="1200" dirty="0"/>
          </a:p>
          <a:p>
            <a:r>
              <a:rPr lang="en-US" sz="1200" dirty="0" smtClean="0"/>
              <a:t>- Claim is filed to the Plan where the provider has a contract for that product.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341882" y="2693297"/>
            <a:ext cx="7249121" cy="2794897"/>
            <a:chOff x="1769364" y="2941433"/>
            <a:chExt cx="7249121" cy="3467391"/>
          </a:xfrm>
        </p:grpSpPr>
        <p:sp>
          <p:nvSpPr>
            <p:cNvPr id="36" name="Rectangle 35"/>
            <p:cNvSpPr/>
            <p:nvPr/>
          </p:nvSpPr>
          <p:spPr>
            <a:xfrm>
              <a:off x="1769364" y="2941433"/>
              <a:ext cx="6460236" cy="948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3127916" y="5459937"/>
              <a:ext cx="5890569" cy="9488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kern="1200" dirty="0" smtClean="0">
                <a:solidFill>
                  <a:schemeClr val="tx1"/>
                </a:solidFill>
              </a:endParaRPr>
            </a:p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Provider is located in an overlapping service area contracts with both Plans for different products than the product  the member has. Service is provided to a </a:t>
              </a:r>
              <a:r>
                <a:rPr lang="en-US" sz="1200" u="none" kern="1200" dirty="0" smtClean="0">
                  <a:solidFill>
                    <a:schemeClr val="tx1"/>
                  </a:solidFill>
                </a:rPr>
                <a:t>hosted member.</a:t>
              </a:r>
            </a:p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solidFill>
                    <a:schemeClr val="tx1"/>
                  </a:solidFill>
                </a:rPr>
                <a:t> - Claim is filed to either Plan.	</a:t>
              </a:r>
              <a:endParaRPr lang="en-US" sz="1200" kern="1200" dirty="0"/>
            </a:p>
          </p:txBody>
        </p:sp>
      </p:grpSp>
      <p:cxnSp>
        <p:nvCxnSpPr>
          <p:cNvPr id="28" name="Straight Connector 27"/>
          <p:cNvCxnSpPr/>
          <p:nvPr/>
        </p:nvCxnSpPr>
        <p:spPr>
          <a:xfrm>
            <a:off x="2725781" y="6662065"/>
            <a:ext cx="5943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>
          <a:xfrm>
            <a:off x="447675" y="149542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>
              <a:spcBef>
                <a:spcPct val="85000"/>
              </a:spcBef>
              <a:buNone/>
            </a:pPr>
            <a:r>
              <a:rPr lang="en-US" sz="1800" dirty="0" smtClean="0"/>
              <a:t>Detailed claims filing scenarios addressing overlapping service areas are available in the </a:t>
            </a:r>
            <a:r>
              <a:rPr lang="en-US" sz="1800" dirty="0" smtClean="0">
                <a:hlinkClick r:id="rId3"/>
              </a:rPr>
              <a:t>Inter-Plan Programs Manual</a:t>
            </a:r>
            <a:endParaRPr lang="en-US" sz="1800" dirty="0"/>
          </a:p>
          <a:p>
            <a:pPr>
              <a:spcBef>
                <a:spcPct val="85000"/>
              </a:spcBef>
            </a:pPr>
            <a:r>
              <a:rPr lang="en-US" sz="1800" dirty="0" smtClean="0"/>
              <a:t>Chapter 5 – Claims Filing Instructions and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Appendix A – Inter-Plan Claims Filing Scenarios</a:t>
            </a:r>
          </a:p>
          <a:p>
            <a:pPr lvl="1">
              <a:spcBef>
                <a:spcPct val="85000"/>
              </a:spcBef>
            </a:pPr>
            <a:r>
              <a:rPr lang="en-US" dirty="0" smtClean="0"/>
              <a:t>Scenarios 3A-3D – Overlapping Service Area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446183" y="786847"/>
            <a:ext cx="8229600" cy="68118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Overlapping Service Area Claims Filing</a:t>
            </a:r>
          </a:p>
        </p:txBody>
      </p:sp>
    </p:spTree>
    <p:extLst>
      <p:ext uri="{BB962C8B-B14F-4D97-AF65-F5344CB8AC3E}">
        <p14:creationId xmlns:p14="http://schemas.microsoft.com/office/powerpoint/2010/main" val="420888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BSA Template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9991</TotalTime>
  <Words>1584</Words>
  <Application>Microsoft Office PowerPoint</Application>
  <PresentationFormat>On-screen Show (4:3)</PresentationFormat>
  <Paragraphs>223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BCBSA Template</vt:lpstr>
      <vt:lpstr>DIVIDER PAGES</vt:lpstr>
      <vt:lpstr>BlueCard Program Non-Standard Contracting and Claims Filing</vt:lpstr>
      <vt:lpstr>Why Learn About Inter-Plan Programs (IPP)?</vt:lpstr>
      <vt:lpstr>Non-Standard Contracting and Claims Filing  </vt:lpstr>
      <vt:lpstr>BCBS Plans’ Exclusive Service Areas </vt:lpstr>
      <vt:lpstr>Contiguous County Contracting</vt:lpstr>
      <vt:lpstr>Contiguous County Claims Filing</vt:lpstr>
      <vt:lpstr>Contiguous County Claims Filing</vt:lpstr>
      <vt:lpstr>Overlapping Service Area Claims Filing</vt:lpstr>
      <vt:lpstr>Overlapping Service Area Claims Filing</vt:lpstr>
      <vt:lpstr>Ancillary</vt:lpstr>
      <vt:lpstr>Ancillary Claims Filing </vt:lpstr>
      <vt:lpstr>Ancillary Claims Filing</vt:lpstr>
      <vt:lpstr>Air Ambulance Claims Filing</vt:lpstr>
      <vt:lpstr>Air Ambulance Claims Filing</vt:lpstr>
      <vt:lpstr>Telehealth for National Accounts</vt:lpstr>
      <vt:lpstr>National Account Telehealth Claims Filing</vt:lpstr>
      <vt:lpstr>National Account Telehealth Claims Filing</vt:lpstr>
      <vt:lpstr>Dental, Pharmacy and Vision Claims</vt:lpstr>
      <vt:lpstr>Resources for More Information  </vt:lpstr>
    </vt:vector>
  </TitlesOfParts>
  <Company>Blue Cross Blue Shield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Bonini, David</cp:lastModifiedBy>
  <cp:revision>603</cp:revision>
  <cp:lastPrinted>2013-08-01T18:20:45Z</cp:lastPrinted>
  <dcterms:created xsi:type="dcterms:W3CDTF">2011-02-15T16:50:41Z</dcterms:created>
  <dcterms:modified xsi:type="dcterms:W3CDTF">2017-11-01T14:32:04Z</dcterms:modified>
</cp:coreProperties>
</file>